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rimo" panose="020B0604020202020204" pitchFamily="34" charset="0"/>
      <p:regular r:id="rId12"/>
    </p:embeddedFont>
    <p:embeddedFont>
      <p:font typeface="Calibri" panose="020F0502020204030204" pitchFamily="34" charset="0"/>
      <p:regular r:id="rId13"/>
      <p:bold r:id="rId14"/>
      <p:italic r:id="rId15"/>
      <p:boldItalic r:id="rId16"/>
    </p:embeddedFont>
    <p:embeddedFont>
      <p:font typeface="Montserrat Classic Bold" pitchFamily="2" charset="77"/>
      <p:regular r:id="rId17"/>
      <p:bold r:id="rId18"/>
    </p:embeddedFont>
    <p:embeddedFont>
      <p:font typeface="Oswald" pitchFamily="2" charset="77"/>
      <p:regular r:id="rId19"/>
    </p:embeddedFont>
    <p:embeddedFont>
      <p:font typeface="Oswald Bold" pitchFamily="2" charset="77"/>
      <p:regular r:id="rId20"/>
      <p:bold r:id="rId21"/>
    </p:embeddedFont>
    <p:embeddedFont>
      <p:font typeface="Times New Roman Condensed" panose="02030506070405020303" pitchFamily="18" charset="77"/>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582" autoAdjust="0"/>
  </p:normalViewPr>
  <p:slideViewPr>
    <p:cSldViewPr>
      <p:cViewPr varScale="1">
        <p:scale>
          <a:sx n="80" d="100"/>
          <a:sy n="80" d="100"/>
        </p:scale>
        <p:origin x="28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schronic/predicting_bike_traffic"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4236347" y="3202251"/>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6749537" y="142707"/>
            <a:ext cx="1411207" cy="2451710"/>
          </a:xfrm>
          <a:custGeom>
            <a:avLst/>
            <a:gdLst/>
            <a:ahLst/>
            <a:cxnLst/>
            <a:rect l="l" t="t" r="r" b="b"/>
            <a:pathLst>
              <a:path w="1411207" h="2451710">
                <a:moveTo>
                  <a:pt x="0" y="0"/>
                </a:moveTo>
                <a:lnTo>
                  <a:pt x="1411207" y="0"/>
                </a:lnTo>
                <a:lnTo>
                  <a:pt x="1411207" y="2451710"/>
                </a:lnTo>
                <a:lnTo>
                  <a:pt x="0" y="2451710"/>
                </a:lnTo>
                <a:lnTo>
                  <a:pt x="0" y="0"/>
                </a:lnTo>
                <a:close/>
              </a:path>
            </a:pathLst>
          </a:custGeom>
          <a:blipFill>
            <a:blip r:embed="rId5"/>
            <a:stretch>
              <a:fillRect/>
            </a:stretch>
          </a:blipFill>
        </p:spPr>
        <p:txBody>
          <a:bodyPr/>
          <a:lstStyle/>
          <a:p>
            <a:endParaRPr lang="en-US"/>
          </a:p>
        </p:txBody>
      </p:sp>
      <p:sp>
        <p:nvSpPr>
          <p:cNvPr id="9" name="TextBox 9"/>
          <p:cNvSpPr txBox="1"/>
          <p:nvPr/>
        </p:nvSpPr>
        <p:spPr>
          <a:xfrm>
            <a:off x="4236347" y="4929031"/>
            <a:ext cx="9815307" cy="1375410"/>
          </a:xfrm>
          <a:prstGeom prst="rect">
            <a:avLst/>
          </a:prstGeom>
        </p:spPr>
        <p:txBody>
          <a:bodyPr lIns="0" tIns="0" rIns="0" bIns="0" rtlCol="0" anchor="t">
            <a:spAutoFit/>
          </a:bodyPr>
          <a:lstStyle/>
          <a:p>
            <a:pPr algn="ctr">
              <a:lnSpc>
                <a:spcPts val="5519"/>
              </a:lnSpc>
            </a:pPr>
            <a:r>
              <a:rPr lang="en-US" sz="3999" spc="391">
                <a:solidFill>
                  <a:srgbClr val="231F20"/>
                </a:solidFill>
                <a:latin typeface="Oswald Bold"/>
              </a:rPr>
              <a:t>KAGGLE CHALLENGE : PREDICTING CYCLIST TRAFFIC IN PARIS</a:t>
            </a:r>
          </a:p>
        </p:txBody>
      </p:sp>
      <p:sp>
        <p:nvSpPr>
          <p:cNvPr id="10" name="TextBox 10"/>
          <p:cNvSpPr txBox="1"/>
          <p:nvPr/>
        </p:nvSpPr>
        <p:spPr>
          <a:xfrm>
            <a:off x="4236347" y="3438109"/>
            <a:ext cx="9815307" cy="1186902"/>
          </a:xfrm>
          <a:prstGeom prst="rect">
            <a:avLst/>
          </a:prstGeom>
        </p:spPr>
        <p:txBody>
          <a:bodyPr lIns="0" tIns="0" rIns="0" bIns="0" rtlCol="0" anchor="t">
            <a:spAutoFit/>
          </a:bodyPr>
          <a:lstStyle/>
          <a:p>
            <a:pPr algn="ctr">
              <a:lnSpc>
                <a:spcPts val="9748"/>
              </a:lnSpc>
            </a:pPr>
            <a:r>
              <a:rPr lang="en-US" sz="7063" spc="692">
                <a:solidFill>
                  <a:srgbClr val="231F20"/>
                </a:solidFill>
                <a:latin typeface="Oswald Bold"/>
              </a:rPr>
              <a:t>PRESENTATION</a:t>
            </a:r>
          </a:p>
        </p:txBody>
      </p:sp>
      <p:sp>
        <p:nvSpPr>
          <p:cNvPr id="11" name="TextBox 11"/>
          <p:cNvSpPr txBox="1"/>
          <p:nvPr/>
        </p:nvSpPr>
        <p:spPr>
          <a:xfrm>
            <a:off x="2719596" y="7492103"/>
            <a:ext cx="12848809" cy="660203"/>
          </a:xfrm>
          <a:prstGeom prst="rect">
            <a:avLst/>
          </a:prstGeom>
        </p:spPr>
        <p:txBody>
          <a:bodyPr lIns="0" tIns="0" rIns="0" bIns="0" rtlCol="0" anchor="t">
            <a:spAutoFit/>
          </a:bodyPr>
          <a:lstStyle/>
          <a:p>
            <a:pPr algn="ctr">
              <a:lnSpc>
                <a:spcPts val="2695"/>
              </a:lnSpc>
            </a:pPr>
            <a:r>
              <a:rPr lang="en-US" sz="1953" spc="103">
                <a:solidFill>
                  <a:srgbClr val="231F20"/>
                </a:solidFill>
                <a:latin typeface="Montserrat Classic Bold"/>
              </a:rPr>
              <a:t>SCHROEDER NICOLAS, BENSLIMANE MOHAMED (HTTPS://GITHUB.COM/SCHRONIC/PREDICTING_BIKE_TRAFFIC)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5369845" y="3836005"/>
            <a:ext cx="8097687" cy="1594138"/>
          </a:xfrm>
          <a:prstGeom prst="rect">
            <a:avLst/>
          </a:prstGeom>
        </p:spPr>
        <p:txBody>
          <a:bodyPr lIns="0" tIns="0" rIns="0" bIns="0" rtlCol="0" anchor="t">
            <a:spAutoFit/>
          </a:bodyPr>
          <a:lstStyle/>
          <a:p>
            <a:pPr marL="0" lvl="0" indent="0">
              <a:lnSpc>
                <a:spcPts val="13015"/>
              </a:lnSpc>
              <a:spcBef>
                <a:spcPct val="0"/>
              </a:spcBef>
            </a:pPr>
            <a:r>
              <a:rPr lang="en-US" sz="9431" spc="924">
                <a:solidFill>
                  <a:srgbClr val="231F20"/>
                </a:solidFill>
                <a:latin typeface="Oswald Bold"/>
              </a:rPr>
              <a:t>THANK YOU</a:t>
            </a:r>
          </a:p>
        </p:txBody>
      </p:sp>
      <p:sp>
        <p:nvSpPr>
          <p:cNvPr id="3" name="TextBox 3"/>
          <p:cNvSpPr txBox="1"/>
          <p:nvPr/>
        </p:nvSpPr>
        <p:spPr>
          <a:xfrm>
            <a:off x="219890" y="9429632"/>
            <a:ext cx="6952580" cy="441324"/>
          </a:xfrm>
          <a:prstGeom prst="rect">
            <a:avLst/>
          </a:prstGeom>
        </p:spPr>
        <p:txBody>
          <a:bodyPr lIns="0" tIns="0" rIns="0" bIns="0" rtlCol="0" anchor="t">
            <a:spAutoFit/>
          </a:bodyPr>
          <a:lstStyle/>
          <a:p>
            <a:pPr>
              <a:lnSpc>
                <a:spcPts val="3500"/>
              </a:lnSpc>
            </a:pPr>
            <a:r>
              <a:rPr lang="en-US" sz="2500" u="sng">
                <a:solidFill>
                  <a:srgbClr val="231F20"/>
                </a:solidFill>
                <a:latin typeface="Arimo"/>
                <a:hlinkClick r:id="rId2" tooltip="https://github.com/schronic/predicting_bike_traffic"/>
              </a:rPr>
              <a:t>https://github.com/schronic/predicting_bike_traffic</a:t>
            </a:r>
          </a:p>
        </p:txBody>
      </p:sp>
      <p:sp>
        <p:nvSpPr>
          <p:cNvPr id="4" name="TextBox 4"/>
          <p:cNvSpPr txBox="1"/>
          <p:nvPr/>
        </p:nvSpPr>
        <p:spPr>
          <a:xfrm>
            <a:off x="219890" y="9026081"/>
            <a:ext cx="8097687" cy="426338"/>
          </a:xfrm>
          <a:prstGeom prst="rect">
            <a:avLst/>
          </a:prstGeom>
        </p:spPr>
        <p:txBody>
          <a:bodyPr lIns="0" tIns="0" rIns="0" bIns="0" rtlCol="0" anchor="t">
            <a:spAutoFit/>
          </a:bodyPr>
          <a:lstStyle/>
          <a:p>
            <a:pPr marL="0" lvl="0" indent="0">
              <a:lnSpc>
                <a:spcPts val="3588"/>
              </a:lnSpc>
              <a:spcBef>
                <a:spcPct val="0"/>
              </a:spcBef>
            </a:pPr>
            <a:r>
              <a:rPr lang="en-US" sz="2600" spc="254">
                <a:solidFill>
                  <a:srgbClr val="231F20"/>
                </a:solidFill>
                <a:latin typeface="Oswald Bold"/>
              </a:rPr>
              <a:t>REFERENCES AND FULL CODE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9221" y="5143500"/>
            <a:ext cx="7315200" cy="118872"/>
          </a:xfrm>
          <a:custGeom>
            <a:avLst/>
            <a:gdLst/>
            <a:ahLst/>
            <a:cxnLst/>
            <a:rect l="l" t="t" r="r" b="b"/>
            <a:pathLst>
              <a:path w="7315200" h="118872">
                <a:moveTo>
                  <a:pt x="0" y="0"/>
                </a:moveTo>
                <a:lnTo>
                  <a:pt x="7315200" y="0"/>
                </a:lnTo>
                <a:lnTo>
                  <a:pt x="7315200" y="118872"/>
                </a:lnTo>
                <a:lnTo>
                  <a:pt x="0" y="1188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684850" y="195503"/>
            <a:ext cx="17271370" cy="4058030"/>
          </a:xfrm>
          <a:prstGeom prst="rect">
            <a:avLst/>
          </a:prstGeom>
        </p:spPr>
        <p:txBody>
          <a:bodyPr lIns="0" tIns="0" rIns="0" bIns="0" rtlCol="0" anchor="t">
            <a:spAutoFit/>
          </a:bodyPr>
          <a:lstStyle/>
          <a:p>
            <a:pPr>
              <a:lnSpc>
                <a:spcPts val="9659"/>
              </a:lnSpc>
              <a:spcBef>
                <a:spcPct val="0"/>
              </a:spcBef>
            </a:pPr>
            <a:r>
              <a:rPr lang="en-US" sz="6999" spc="69">
                <a:solidFill>
                  <a:srgbClr val="000000"/>
                </a:solidFill>
                <a:latin typeface="Oswald"/>
              </a:rPr>
              <a:t>SUMMARY</a:t>
            </a:r>
          </a:p>
          <a:p>
            <a:pPr>
              <a:lnSpc>
                <a:spcPts val="6900"/>
              </a:lnSpc>
              <a:spcBef>
                <a:spcPct val="0"/>
              </a:spcBef>
            </a:pPr>
            <a:endParaRPr lang="en-US" sz="6999" spc="69">
              <a:solidFill>
                <a:srgbClr val="000000"/>
              </a:solidFill>
              <a:latin typeface="Oswald"/>
            </a:endParaRPr>
          </a:p>
          <a:p>
            <a:pPr>
              <a:lnSpc>
                <a:spcPts val="5244"/>
              </a:lnSpc>
              <a:spcBef>
                <a:spcPct val="0"/>
              </a:spcBef>
            </a:pPr>
            <a:r>
              <a:rPr lang="en-US" sz="3800" spc="38">
                <a:solidFill>
                  <a:srgbClr val="000000"/>
                </a:solidFill>
                <a:latin typeface="Oswald"/>
                <a:ea typeface="Oswald"/>
              </a:rPr>
              <a:t>◉ Exploratory data analysis EDA        ◉ Feature Engineering and Data Preprocessing</a:t>
            </a:r>
          </a:p>
          <a:p>
            <a:pPr>
              <a:lnSpc>
                <a:spcPts val="5244"/>
              </a:lnSpc>
              <a:spcBef>
                <a:spcPct val="0"/>
              </a:spcBef>
            </a:pPr>
            <a:r>
              <a:rPr lang="en-US" sz="3800" spc="38">
                <a:solidFill>
                  <a:srgbClr val="000000"/>
                </a:solidFill>
                <a:latin typeface="Oswald"/>
                <a:ea typeface="Oswald"/>
              </a:rPr>
              <a:t>◉ Model Pipeline                               ◉ Model Evaluation</a:t>
            </a:r>
          </a:p>
          <a:p>
            <a:pPr>
              <a:lnSpc>
                <a:spcPts val="5244"/>
              </a:lnSpc>
              <a:spcBef>
                <a:spcPct val="0"/>
              </a:spcBef>
            </a:pPr>
            <a:r>
              <a:rPr lang="en-US" sz="3800" spc="38">
                <a:solidFill>
                  <a:srgbClr val="000000"/>
                </a:solidFill>
                <a:latin typeface="Oswald"/>
                <a:ea typeface="Oswald"/>
              </a:rPr>
              <a:t>◉ Conclusion</a:t>
            </a:r>
          </a:p>
        </p:txBody>
      </p:sp>
      <p:sp>
        <p:nvSpPr>
          <p:cNvPr id="5" name="TextBox 5"/>
          <p:cNvSpPr txBox="1"/>
          <p:nvPr/>
        </p:nvSpPr>
        <p:spPr>
          <a:xfrm>
            <a:off x="603097" y="5488021"/>
            <a:ext cx="5830565" cy="680085"/>
          </a:xfrm>
          <a:prstGeom prst="rect">
            <a:avLst/>
          </a:prstGeom>
        </p:spPr>
        <p:txBody>
          <a:bodyPr lIns="0" tIns="0" rIns="0" bIns="0" rtlCol="0" anchor="t">
            <a:spAutoFit/>
          </a:bodyPr>
          <a:lstStyle/>
          <a:p>
            <a:pPr algn="ctr">
              <a:lnSpc>
                <a:spcPts val="5519"/>
              </a:lnSpc>
              <a:spcBef>
                <a:spcPct val="0"/>
              </a:spcBef>
            </a:pPr>
            <a:r>
              <a:rPr lang="en-US" sz="3999" spc="391">
                <a:solidFill>
                  <a:srgbClr val="000000"/>
                </a:solidFill>
                <a:latin typeface="Oswald Bold"/>
                <a:ea typeface="Oswald Bold"/>
              </a:rPr>
              <a:t>◉ CASE PRESENTATION</a:t>
            </a:r>
          </a:p>
        </p:txBody>
      </p:sp>
      <p:sp>
        <p:nvSpPr>
          <p:cNvPr id="6" name="TextBox 6"/>
          <p:cNvSpPr txBox="1"/>
          <p:nvPr/>
        </p:nvSpPr>
        <p:spPr>
          <a:xfrm>
            <a:off x="391230" y="6596731"/>
            <a:ext cx="15778108" cy="1744980"/>
          </a:xfrm>
          <a:prstGeom prst="rect">
            <a:avLst/>
          </a:prstGeom>
        </p:spPr>
        <p:txBody>
          <a:bodyPr lIns="0" tIns="0" rIns="0" bIns="0" rtlCol="0" anchor="t">
            <a:spAutoFit/>
          </a:bodyPr>
          <a:lstStyle/>
          <a:p>
            <a:pPr>
              <a:lnSpc>
                <a:spcPts val="2760"/>
              </a:lnSpc>
              <a:spcBef>
                <a:spcPct val="0"/>
              </a:spcBef>
            </a:pPr>
            <a:r>
              <a:rPr lang="en-US" sz="2000" spc="196">
                <a:solidFill>
                  <a:srgbClr val="000000"/>
                </a:solidFill>
                <a:latin typeface="Times New Roman Condensed"/>
              </a:rPr>
              <a:t>The City of Paris's open data initiative provides a dataset related to bike usage: it contains data from bike counters across the city. The task is to use this data, along with any external datasets and to forecast the log-transformed bike count (log_bike_count). The problem statement calls for a supervised regression machine learning approach, more specifically time series forecasting. Given this fact, in our analysis, as well as our feature engineering, we focused specifically on variable features, so features that have the potential to change over time (such as weather or date related data).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2016048">
            <a:off x="12180117" y="-836319"/>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85755" y="2074574"/>
            <a:ext cx="13708378" cy="759673"/>
          </a:xfrm>
          <a:custGeom>
            <a:avLst/>
            <a:gdLst/>
            <a:ahLst/>
            <a:cxnLst/>
            <a:rect l="l" t="t" r="r" b="b"/>
            <a:pathLst>
              <a:path w="13708378" h="759673">
                <a:moveTo>
                  <a:pt x="0" y="0"/>
                </a:moveTo>
                <a:lnTo>
                  <a:pt x="13708378" y="0"/>
                </a:lnTo>
                <a:lnTo>
                  <a:pt x="13708378" y="759672"/>
                </a:lnTo>
                <a:lnTo>
                  <a:pt x="0" y="759672"/>
                </a:lnTo>
                <a:lnTo>
                  <a:pt x="0" y="0"/>
                </a:lnTo>
                <a:close/>
              </a:path>
            </a:pathLst>
          </a:custGeom>
          <a:blipFill>
            <a:blip r:embed="rId5"/>
            <a:stretch>
              <a:fillRect/>
            </a:stretch>
          </a:blipFill>
        </p:spPr>
        <p:txBody>
          <a:bodyPr/>
          <a:lstStyle/>
          <a:p>
            <a:endParaRPr lang="en-US"/>
          </a:p>
        </p:txBody>
      </p:sp>
      <p:sp>
        <p:nvSpPr>
          <p:cNvPr id="5" name="Freeform 5"/>
          <p:cNvSpPr/>
          <p:nvPr/>
        </p:nvSpPr>
        <p:spPr>
          <a:xfrm>
            <a:off x="9852625" y="3320021"/>
            <a:ext cx="7703019" cy="6047115"/>
          </a:xfrm>
          <a:custGeom>
            <a:avLst/>
            <a:gdLst/>
            <a:ahLst/>
            <a:cxnLst/>
            <a:rect l="l" t="t" r="r" b="b"/>
            <a:pathLst>
              <a:path w="7703019" h="6047115">
                <a:moveTo>
                  <a:pt x="0" y="0"/>
                </a:moveTo>
                <a:lnTo>
                  <a:pt x="7703019" y="0"/>
                </a:lnTo>
                <a:lnTo>
                  <a:pt x="7703019" y="6047115"/>
                </a:lnTo>
                <a:lnTo>
                  <a:pt x="0" y="6047115"/>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303036" y="129221"/>
            <a:ext cx="10671775" cy="680085"/>
          </a:xfrm>
          <a:prstGeom prst="rect">
            <a:avLst/>
          </a:prstGeom>
        </p:spPr>
        <p:txBody>
          <a:bodyPr lIns="0" tIns="0" rIns="0" bIns="0" rtlCol="0" anchor="t">
            <a:spAutoFit/>
          </a:bodyPr>
          <a:lstStyle/>
          <a:p>
            <a:pPr algn="ctr">
              <a:lnSpc>
                <a:spcPts val="5519"/>
              </a:lnSpc>
              <a:spcBef>
                <a:spcPct val="0"/>
              </a:spcBef>
            </a:pPr>
            <a:r>
              <a:rPr lang="en-US" sz="3999" spc="391">
                <a:solidFill>
                  <a:srgbClr val="000000"/>
                </a:solidFill>
                <a:latin typeface="Oswald Bold"/>
                <a:ea typeface="Oswald Bold"/>
              </a:rPr>
              <a:t>◉ EXPLORATORY DATA ANALYSIS (1/3)</a:t>
            </a:r>
          </a:p>
        </p:txBody>
      </p:sp>
      <p:sp>
        <p:nvSpPr>
          <p:cNvPr id="7" name="TextBox 7"/>
          <p:cNvSpPr txBox="1"/>
          <p:nvPr/>
        </p:nvSpPr>
        <p:spPr>
          <a:xfrm>
            <a:off x="-4692173" y="1253519"/>
            <a:ext cx="19107150" cy="335280"/>
          </a:xfrm>
          <a:prstGeom prst="rect">
            <a:avLst/>
          </a:prstGeom>
        </p:spPr>
        <p:txBody>
          <a:bodyPr lIns="0" tIns="0" rIns="0" bIns="0" rtlCol="0" anchor="t">
            <a:spAutoFit/>
          </a:bodyPr>
          <a:lstStyle/>
          <a:p>
            <a:pPr algn="ctr">
              <a:lnSpc>
                <a:spcPts val="2760"/>
              </a:lnSpc>
              <a:spcBef>
                <a:spcPct val="0"/>
              </a:spcBef>
            </a:pPr>
            <a:r>
              <a:rPr lang="en-US" sz="2000" spc="196">
                <a:solidFill>
                  <a:srgbClr val="000000"/>
                </a:solidFill>
                <a:latin typeface="Oswald Bold"/>
              </a:rPr>
              <a:t>DISCOVERY AND VISUALIZATION  OF OUR FIRST DATASET : TRAIN.PARQUET</a:t>
            </a:r>
          </a:p>
        </p:txBody>
      </p:sp>
      <p:sp>
        <p:nvSpPr>
          <p:cNvPr id="8" name="TextBox 8"/>
          <p:cNvSpPr txBox="1"/>
          <p:nvPr/>
        </p:nvSpPr>
        <p:spPr>
          <a:xfrm>
            <a:off x="14414977" y="2045999"/>
            <a:ext cx="3317230" cy="765810"/>
          </a:xfrm>
          <a:prstGeom prst="rect">
            <a:avLst/>
          </a:prstGeom>
        </p:spPr>
        <p:txBody>
          <a:bodyPr lIns="0" tIns="0" rIns="0" bIns="0" rtlCol="0" anchor="t">
            <a:spAutoFit/>
          </a:bodyPr>
          <a:lstStyle/>
          <a:p>
            <a:pPr algn="ctr">
              <a:lnSpc>
                <a:spcPts val="2070"/>
              </a:lnSpc>
              <a:spcBef>
                <a:spcPct val="0"/>
              </a:spcBef>
            </a:pPr>
            <a:r>
              <a:rPr lang="en-US" sz="1500" spc="147">
                <a:solidFill>
                  <a:srgbClr val="000000"/>
                </a:solidFill>
                <a:latin typeface="Oswald Bold"/>
              </a:rPr>
              <a:t>FIG 1: DISCOVERING OUR FEATURES</a:t>
            </a:r>
          </a:p>
          <a:p>
            <a:pPr algn="ctr">
              <a:lnSpc>
                <a:spcPts val="2070"/>
              </a:lnSpc>
              <a:spcBef>
                <a:spcPct val="0"/>
              </a:spcBef>
            </a:pPr>
            <a:r>
              <a:rPr lang="en-US" sz="1500" spc="147">
                <a:solidFill>
                  <a:srgbClr val="000000"/>
                </a:solidFill>
                <a:latin typeface="Oswald Bold"/>
              </a:rPr>
              <a:t>THROUGH THE HEAD OF THE GIVEN</a:t>
            </a:r>
          </a:p>
          <a:p>
            <a:pPr algn="ctr">
              <a:lnSpc>
                <a:spcPts val="2070"/>
              </a:lnSpc>
              <a:spcBef>
                <a:spcPct val="0"/>
              </a:spcBef>
            </a:pPr>
            <a:r>
              <a:rPr lang="en-US" sz="1500" spc="147">
                <a:solidFill>
                  <a:srgbClr val="000000"/>
                </a:solidFill>
                <a:latin typeface="Oswald Bold"/>
              </a:rPr>
              <a:t>DATASET</a:t>
            </a:r>
          </a:p>
        </p:txBody>
      </p:sp>
      <p:sp>
        <p:nvSpPr>
          <p:cNvPr id="9" name="Freeform 9"/>
          <p:cNvSpPr/>
          <p:nvPr/>
        </p:nvSpPr>
        <p:spPr>
          <a:xfrm>
            <a:off x="194022" y="3320021"/>
            <a:ext cx="9334760" cy="4749133"/>
          </a:xfrm>
          <a:custGeom>
            <a:avLst/>
            <a:gdLst/>
            <a:ahLst/>
            <a:cxnLst/>
            <a:rect l="l" t="t" r="r" b="b"/>
            <a:pathLst>
              <a:path w="9334760" h="4749133">
                <a:moveTo>
                  <a:pt x="0" y="0"/>
                </a:moveTo>
                <a:lnTo>
                  <a:pt x="9334759" y="0"/>
                </a:lnTo>
                <a:lnTo>
                  <a:pt x="9334759" y="4749134"/>
                </a:lnTo>
                <a:lnTo>
                  <a:pt x="0" y="4749134"/>
                </a:lnTo>
                <a:lnTo>
                  <a:pt x="0" y="0"/>
                </a:lnTo>
                <a:close/>
              </a:path>
            </a:pathLst>
          </a:custGeom>
          <a:blipFill>
            <a:blip r:embed="rId7"/>
            <a:stretch>
              <a:fillRect/>
            </a:stretch>
          </a:blipFill>
        </p:spPr>
        <p:txBody>
          <a:bodyPr/>
          <a:lstStyle/>
          <a:p>
            <a:endParaRPr lang="en-US"/>
          </a:p>
        </p:txBody>
      </p:sp>
      <p:sp>
        <p:nvSpPr>
          <p:cNvPr id="10" name="TextBox 10"/>
          <p:cNvSpPr txBox="1"/>
          <p:nvPr/>
        </p:nvSpPr>
        <p:spPr>
          <a:xfrm>
            <a:off x="2124214" y="8492490"/>
            <a:ext cx="4785047" cy="251460"/>
          </a:xfrm>
          <a:prstGeom prst="rect">
            <a:avLst/>
          </a:prstGeom>
        </p:spPr>
        <p:txBody>
          <a:bodyPr lIns="0" tIns="0" rIns="0" bIns="0" rtlCol="0" anchor="t">
            <a:spAutoFit/>
          </a:bodyPr>
          <a:lstStyle/>
          <a:p>
            <a:pPr algn="ctr">
              <a:lnSpc>
                <a:spcPts val="2070"/>
              </a:lnSpc>
              <a:spcBef>
                <a:spcPct val="0"/>
              </a:spcBef>
            </a:pPr>
            <a:r>
              <a:rPr lang="en-US" sz="1500" spc="147">
                <a:solidFill>
                  <a:srgbClr val="000000"/>
                </a:solidFill>
                <a:latin typeface="Oswald Bold"/>
              </a:rPr>
              <a:t>FIG 2: EXAMPLARY WEEKLY AVERAGED BIKE COUNT </a:t>
            </a:r>
          </a:p>
        </p:txBody>
      </p:sp>
      <p:sp>
        <p:nvSpPr>
          <p:cNvPr id="11" name="TextBox 11"/>
          <p:cNvSpPr txBox="1"/>
          <p:nvPr/>
        </p:nvSpPr>
        <p:spPr>
          <a:xfrm>
            <a:off x="12126353" y="9521190"/>
            <a:ext cx="3733651" cy="251460"/>
          </a:xfrm>
          <a:prstGeom prst="rect">
            <a:avLst/>
          </a:prstGeom>
        </p:spPr>
        <p:txBody>
          <a:bodyPr lIns="0" tIns="0" rIns="0" bIns="0" rtlCol="0" anchor="t">
            <a:spAutoFit/>
          </a:bodyPr>
          <a:lstStyle/>
          <a:p>
            <a:pPr algn="ctr">
              <a:lnSpc>
                <a:spcPts val="2070"/>
              </a:lnSpc>
              <a:spcBef>
                <a:spcPct val="0"/>
              </a:spcBef>
            </a:pPr>
            <a:r>
              <a:rPr lang="en-US" sz="1500" spc="147">
                <a:solidFill>
                  <a:srgbClr val="000000"/>
                </a:solidFill>
                <a:latin typeface="Oswald Bold"/>
              </a:rPr>
              <a:t>FIG 3: TOTAL BIKE COUNT PER COUNTER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2016048">
            <a:off x="12180117" y="-836319"/>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18839" y="129221"/>
            <a:ext cx="10671775" cy="680085"/>
          </a:xfrm>
          <a:prstGeom prst="rect">
            <a:avLst/>
          </a:prstGeom>
        </p:spPr>
        <p:txBody>
          <a:bodyPr lIns="0" tIns="0" rIns="0" bIns="0" rtlCol="0" anchor="t">
            <a:spAutoFit/>
          </a:bodyPr>
          <a:lstStyle/>
          <a:p>
            <a:pPr algn="ctr">
              <a:lnSpc>
                <a:spcPts val="5519"/>
              </a:lnSpc>
              <a:spcBef>
                <a:spcPct val="0"/>
              </a:spcBef>
            </a:pPr>
            <a:r>
              <a:rPr lang="en-US" sz="3999" spc="391">
                <a:solidFill>
                  <a:srgbClr val="000000"/>
                </a:solidFill>
                <a:latin typeface="Oswald Bold"/>
                <a:ea typeface="Oswald Bold"/>
              </a:rPr>
              <a:t>◉ EXPLORATORY DATA ANALYSIS (2/3)</a:t>
            </a:r>
          </a:p>
        </p:txBody>
      </p:sp>
      <p:sp>
        <p:nvSpPr>
          <p:cNvPr id="4" name="TextBox 4"/>
          <p:cNvSpPr txBox="1"/>
          <p:nvPr/>
        </p:nvSpPr>
        <p:spPr>
          <a:xfrm>
            <a:off x="-6098579" y="1166971"/>
            <a:ext cx="19107150" cy="335280"/>
          </a:xfrm>
          <a:prstGeom prst="rect">
            <a:avLst/>
          </a:prstGeom>
        </p:spPr>
        <p:txBody>
          <a:bodyPr lIns="0" tIns="0" rIns="0" bIns="0" rtlCol="0" anchor="t">
            <a:spAutoFit/>
          </a:bodyPr>
          <a:lstStyle/>
          <a:p>
            <a:pPr algn="ctr">
              <a:lnSpc>
                <a:spcPts val="2760"/>
              </a:lnSpc>
              <a:spcBef>
                <a:spcPct val="0"/>
              </a:spcBef>
            </a:pPr>
            <a:r>
              <a:rPr lang="en-US" sz="2000" spc="196">
                <a:solidFill>
                  <a:srgbClr val="000000"/>
                </a:solidFill>
                <a:latin typeface="Oswald Bold"/>
              </a:rPr>
              <a:t>SKEWED DISTRIBUTION OF THE TARGET VARIABLE</a:t>
            </a:r>
          </a:p>
        </p:txBody>
      </p:sp>
      <p:sp>
        <p:nvSpPr>
          <p:cNvPr id="5" name="TextBox 5"/>
          <p:cNvSpPr txBox="1"/>
          <p:nvPr/>
        </p:nvSpPr>
        <p:spPr>
          <a:xfrm>
            <a:off x="680715" y="2016416"/>
            <a:ext cx="15778108" cy="716280"/>
          </a:xfrm>
          <a:prstGeom prst="rect">
            <a:avLst/>
          </a:prstGeom>
        </p:spPr>
        <p:txBody>
          <a:bodyPr lIns="0" tIns="0" rIns="0" bIns="0" rtlCol="0" anchor="t">
            <a:spAutoFit/>
          </a:bodyPr>
          <a:lstStyle/>
          <a:p>
            <a:pPr>
              <a:lnSpc>
                <a:spcPts val="2760"/>
              </a:lnSpc>
              <a:spcBef>
                <a:spcPct val="0"/>
              </a:spcBef>
            </a:pPr>
            <a:r>
              <a:rPr lang="en-US" sz="2000" spc="196">
                <a:solidFill>
                  <a:srgbClr val="000000"/>
                </a:solidFill>
                <a:latin typeface="Times New Roman Condensed"/>
              </a:rPr>
              <a:t>These two graphs indicate that the bike_count data is highly skewed to the right, with a large number of counts close to zero and few counts reaching higher values.</a:t>
            </a:r>
          </a:p>
        </p:txBody>
      </p:sp>
      <p:sp>
        <p:nvSpPr>
          <p:cNvPr id="6" name="Freeform 6"/>
          <p:cNvSpPr/>
          <p:nvPr/>
        </p:nvSpPr>
        <p:spPr>
          <a:xfrm>
            <a:off x="680715" y="3170846"/>
            <a:ext cx="16413063" cy="3945307"/>
          </a:xfrm>
          <a:custGeom>
            <a:avLst/>
            <a:gdLst/>
            <a:ahLst/>
            <a:cxnLst/>
            <a:rect l="l" t="t" r="r" b="b"/>
            <a:pathLst>
              <a:path w="16413063" h="3945307">
                <a:moveTo>
                  <a:pt x="0" y="0"/>
                </a:moveTo>
                <a:lnTo>
                  <a:pt x="16413062" y="0"/>
                </a:lnTo>
                <a:lnTo>
                  <a:pt x="16413062" y="3945308"/>
                </a:lnTo>
                <a:lnTo>
                  <a:pt x="0" y="3945308"/>
                </a:lnTo>
                <a:lnTo>
                  <a:pt x="0" y="0"/>
                </a:lnTo>
                <a:close/>
              </a:path>
            </a:pathLst>
          </a:custGeom>
          <a:blipFill>
            <a:blip r:embed="rId4"/>
            <a:stretch>
              <a:fillRect l="-2097" b="-99861"/>
            </a:stretch>
          </a:blipFill>
        </p:spPr>
        <p:txBody>
          <a:bodyPr/>
          <a:lstStyle/>
          <a:p>
            <a:endParaRPr lang="en-US"/>
          </a:p>
        </p:txBody>
      </p:sp>
      <p:sp>
        <p:nvSpPr>
          <p:cNvPr id="7" name="TextBox 7"/>
          <p:cNvSpPr txBox="1"/>
          <p:nvPr/>
        </p:nvSpPr>
        <p:spPr>
          <a:xfrm>
            <a:off x="2555456" y="7527556"/>
            <a:ext cx="4608835" cy="251460"/>
          </a:xfrm>
          <a:prstGeom prst="rect">
            <a:avLst/>
          </a:prstGeom>
        </p:spPr>
        <p:txBody>
          <a:bodyPr lIns="0" tIns="0" rIns="0" bIns="0" rtlCol="0" anchor="t">
            <a:spAutoFit/>
          </a:bodyPr>
          <a:lstStyle/>
          <a:p>
            <a:pPr algn="ctr">
              <a:lnSpc>
                <a:spcPts val="2070"/>
              </a:lnSpc>
              <a:spcBef>
                <a:spcPct val="0"/>
              </a:spcBef>
            </a:pPr>
            <a:r>
              <a:rPr lang="en-US" sz="1500" spc="147">
                <a:solidFill>
                  <a:srgbClr val="000000"/>
                </a:solidFill>
                <a:latin typeface="Oswald Bold"/>
              </a:rPr>
              <a:t>FIG 5: EXAMPLARY WEEKLY COUNT OF BIKE RIDES</a:t>
            </a:r>
          </a:p>
        </p:txBody>
      </p:sp>
      <p:sp>
        <p:nvSpPr>
          <p:cNvPr id="8" name="TextBox 8"/>
          <p:cNvSpPr txBox="1"/>
          <p:nvPr/>
        </p:nvSpPr>
        <p:spPr>
          <a:xfrm>
            <a:off x="10782103" y="7527556"/>
            <a:ext cx="4452938" cy="251460"/>
          </a:xfrm>
          <a:prstGeom prst="rect">
            <a:avLst/>
          </a:prstGeom>
        </p:spPr>
        <p:txBody>
          <a:bodyPr lIns="0" tIns="0" rIns="0" bIns="0" rtlCol="0" anchor="t">
            <a:spAutoFit/>
          </a:bodyPr>
          <a:lstStyle/>
          <a:p>
            <a:pPr algn="ctr">
              <a:lnSpc>
                <a:spcPts val="2070"/>
              </a:lnSpc>
              <a:spcBef>
                <a:spcPct val="0"/>
              </a:spcBef>
            </a:pPr>
            <a:r>
              <a:rPr lang="en-US" sz="1500" spc="147">
                <a:solidFill>
                  <a:srgbClr val="000000"/>
                </a:solidFill>
                <a:latin typeface="Oswald Bold"/>
              </a:rPr>
              <a:t>FIG 5: EXAMPLARY DAILY COUNT OF BIKE RIDES</a:t>
            </a:r>
          </a:p>
        </p:txBody>
      </p:sp>
      <p:sp>
        <p:nvSpPr>
          <p:cNvPr id="9" name="TextBox 9"/>
          <p:cNvSpPr txBox="1"/>
          <p:nvPr/>
        </p:nvSpPr>
        <p:spPr>
          <a:xfrm>
            <a:off x="-6746984" y="8179066"/>
            <a:ext cx="19107150" cy="335280"/>
          </a:xfrm>
          <a:prstGeom prst="rect">
            <a:avLst/>
          </a:prstGeom>
        </p:spPr>
        <p:txBody>
          <a:bodyPr lIns="0" tIns="0" rIns="0" bIns="0" rtlCol="0" anchor="t">
            <a:spAutoFit/>
          </a:bodyPr>
          <a:lstStyle/>
          <a:p>
            <a:pPr algn="ctr">
              <a:lnSpc>
                <a:spcPts val="2760"/>
              </a:lnSpc>
              <a:spcBef>
                <a:spcPct val="0"/>
              </a:spcBef>
            </a:pPr>
            <a:r>
              <a:rPr lang="en-US" sz="2000" spc="196">
                <a:solidFill>
                  <a:srgbClr val="000000"/>
                </a:solidFill>
                <a:latin typeface="Oswald Bold"/>
              </a:rPr>
              <a:t>WHY SHOULD WE CHANGE THE TARGET ?</a:t>
            </a:r>
          </a:p>
        </p:txBody>
      </p:sp>
      <p:sp>
        <p:nvSpPr>
          <p:cNvPr id="10" name="TextBox 10"/>
          <p:cNvSpPr txBox="1"/>
          <p:nvPr/>
        </p:nvSpPr>
        <p:spPr>
          <a:xfrm>
            <a:off x="327260" y="8723896"/>
            <a:ext cx="15778108" cy="1059180"/>
          </a:xfrm>
          <a:prstGeom prst="rect">
            <a:avLst/>
          </a:prstGeom>
        </p:spPr>
        <p:txBody>
          <a:bodyPr lIns="0" tIns="0" rIns="0" bIns="0" rtlCol="0" anchor="t">
            <a:spAutoFit/>
          </a:bodyPr>
          <a:lstStyle/>
          <a:p>
            <a:pPr>
              <a:lnSpc>
                <a:spcPts val="2760"/>
              </a:lnSpc>
              <a:spcBef>
                <a:spcPct val="0"/>
              </a:spcBef>
            </a:pPr>
            <a:r>
              <a:rPr lang="en-US" sz="2000" spc="196">
                <a:solidFill>
                  <a:srgbClr val="000000"/>
                </a:solidFill>
                <a:latin typeface="Times New Roman Condensed"/>
              </a:rPr>
              <a:t>In theory, the choice of ML models are significantly impacted by the skewed distribution of the initial target variable, for example, if the original data is skewed, some models may not perform well in theory, and more robust or non-parametric models might be needed. We solve this issue by using `log_bike_count` as the target variable.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2016048">
            <a:off x="12180117" y="-836319"/>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72518" y="1902301"/>
            <a:ext cx="8601951" cy="4319098"/>
          </a:xfrm>
          <a:custGeom>
            <a:avLst/>
            <a:gdLst/>
            <a:ahLst/>
            <a:cxnLst/>
            <a:rect l="l" t="t" r="r" b="b"/>
            <a:pathLst>
              <a:path w="8601951" h="4319098">
                <a:moveTo>
                  <a:pt x="0" y="0"/>
                </a:moveTo>
                <a:lnTo>
                  <a:pt x="8601951" y="0"/>
                </a:lnTo>
                <a:lnTo>
                  <a:pt x="8601951" y="4319098"/>
                </a:lnTo>
                <a:lnTo>
                  <a:pt x="0" y="4319098"/>
                </a:lnTo>
                <a:lnTo>
                  <a:pt x="0" y="0"/>
                </a:lnTo>
                <a:close/>
              </a:path>
            </a:pathLst>
          </a:custGeom>
          <a:blipFill>
            <a:blip r:embed="rId4"/>
            <a:stretch>
              <a:fillRect b="-5839"/>
            </a:stretch>
          </a:blipFill>
        </p:spPr>
        <p:txBody>
          <a:bodyPr/>
          <a:lstStyle/>
          <a:p>
            <a:endParaRPr lang="en-US"/>
          </a:p>
        </p:txBody>
      </p:sp>
      <p:sp>
        <p:nvSpPr>
          <p:cNvPr id="4" name="Freeform 4"/>
          <p:cNvSpPr/>
          <p:nvPr/>
        </p:nvSpPr>
        <p:spPr>
          <a:xfrm>
            <a:off x="3848841" y="6912917"/>
            <a:ext cx="534547" cy="477083"/>
          </a:xfrm>
          <a:custGeom>
            <a:avLst/>
            <a:gdLst/>
            <a:ahLst/>
            <a:cxnLst/>
            <a:rect l="l" t="t" r="r" b="b"/>
            <a:pathLst>
              <a:path w="534547" h="477083">
                <a:moveTo>
                  <a:pt x="0" y="0"/>
                </a:moveTo>
                <a:lnTo>
                  <a:pt x="534547" y="0"/>
                </a:lnTo>
                <a:lnTo>
                  <a:pt x="534547" y="477083"/>
                </a:lnTo>
                <a:lnTo>
                  <a:pt x="0" y="477083"/>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205963" y="129221"/>
            <a:ext cx="10671775" cy="680085"/>
          </a:xfrm>
          <a:prstGeom prst="rect">
            <a:avLst/>
          </a:prstGeom>
        </p:spPr>
        <p:txBody>
          <a:bodyPr lIns="0" tIns="0" rIns="0" bIns="0" rtlCol="0" anchor="t">
            <a:spAutoFit/>
          </a:bodyPr>
          <a:lstStyle/>
          <a:p>
            <a:pPr algn="ctr">
              <a:lnSpc>
                <a:spcPts val="5519"/>
              </a:lnSpc>
              <a:spcBef>
                <a:spcPct val="0"/>
              </a:spcBef>
            </a:pPr>
            <a:r>
              <a:rPr lang="en-US" sz="3999" spc="391">
                <a:solidFill>
                  <a:srgbClr val="000000"/>
                </a:solidFill>
                <a:latin typeface="Oswald Bold"/>
                <a:ea typeface="Oswald Bold"/>
              </a:rPr>
              <a:t>◉ EXPLORATORY DATA ANALYSIS (3/3)</a:t>
            </a:r>
          </a:p>
        </p:txBody>
      </p:sp>
      <p:sp>
        <p:nvSpPr>
          <p:cNvPr id="6" name="TextBox 6"/>
          <p:cNvSpPr txBox="1"/>
          <p:nvPr/>
        </p:nvSpPr>
        <p:spPr>
          <a:xfrm>
            <a:off x="-6136679" y="1166971"/>
            <a:ext cx="19107150" cy="335280"/>
          </a:xfrm>
          <a:prstGeom prst="rect">
            <a:avLst/>
          </a:prstGeom>
        </p:spPr>
        <p:txBody>
          <a:bodyPr lIns="0" tIns="0" rIns="0" bIns="0" rtlCol="0" anchor="t">
            <a:spAutoFit/>
          </a:bodyPr>
          <a:lstStyle/>
          <a:p>
            <a:pPr algn="ctr">
              <a:lnSpc>
                <a:spcPts val="2760"/>
              </a:lnSpc>
              <a:spcBef>
                <a:spcPct val="0"/>
              </a:spcBef>
            </a:pPr>
            <a:r>
              <a:rPr lang="en-US" sz="2000" spc="196">
                <a:solidFill>
                  <a:srgbClr val="000000"/>
                </a:solidFill>
                <a:latin typeface="Oswald Bold"/>
              </a:rPr>
              <a:t>THE STATIONARITY OF THE NEW TARGET</a:t>
            </a:r>
          </a:p>
        </p:txBody>
      </p:sp>
      <p:sp>
        <p:nvSpPr>
          <p:cNvPr id="7" name="TextBox 7"/>
          <p:cNvSpPr txBox="1"/>
          <p:nvPr/>
        </p:nvSpPr>
        <p:spPr>
          <a:xfrm>
            <a:off x="3985622" y="6350940"/>
            <a:ext cx="2528143" cy="251460"/>
          </a:xfrm>
          <a:prstGeom prst="rect">
            <a:avLst/>
          </a:prstGeom>
        </p:spPr>
        <p:txBody>
          <a:bodyPr lIns="0" tIns="0" rIns="0" bIns="0" rtlCol="0" anchor="t">
            <a:spAutoFit/>
          </a:bodyPr>
          <a:lstStyle/>
          <a:p>
            <a:pPr algn="ctr">
              <a:lnSpc>
                <a:spcPts val="2070"/>
              </a:lnSpc>
              <a:spcBef>
                <a:spcPct val="0"/>
              </a:spcBef>
            </a:pPr>
            <a:r>
              <a:rPr lang="en-US" sz="1500" spc="147">
                <a:solidFill>
                  <a:srgbClr val="000000"/>
                </a:solidFill>
                <a:latin typeface="Oswald Bold"/>
              </a:rPr>
              <a:t>FIG 7: DICKEY FULLER TEST</a:t>
            </a:r>
          </a:p>
        </p:txBody>
      </p:sp>
      <p:sp>
        <p:nvSpPr>
          <p:cNvPr id="8" name="TextBox 8"/>
          <p:cNvSpPr txBox="1"/>
          <p:nvPr/>
        </p:nvSpPr>
        <p:spPr>
          <a:xfrm>
            <a:off x="9852625" y="2172293"/>
            <a:ext cx="15778108" cy="373380"/>
          </a:xfrm>
          <a:prstGeom prst="rect">
            <a:avLst/>
          </a:prstGeom>
        </p:spPr>
        <p:txBody>
          <a:bodyPr lIns="0" tIns="0" rIns="0" bIns="0" rtlCol="0" anchor="t">
            <a:spAutoFit/>
          </a:bodyPr>
          <a:lstStyle/>
          <a:p>
            <a:pPr>
              <a:lnSpc>
                <a:spcPts val="2760"/>
              </a:lnSpc>
              <a:spcBef>
                <a:spcPct val="0"/>
              </a:spcBef>
            </a:pPr>
            <a:r>
              <a:rPr lang="en-US" sz="2000" spc="196">
                <a:solidFill>
                  <a:srgbClr val="000000"/>
                </a:solidFill>
                <a:latin typeface="Times New Roman Condensed"/>
              </a:rPr>
              <a:t>Our new target is stationary !</a:t>
            </a:r>
          </a:p>
        </p:txBody>
      </p:sp>
      <p:sp>
        <p:nvSpPr>
          <p:cNvPr id="9" name="TextBox 9"/>
          <p:cNvSpPr txBox="1"/>
          <p:nvPr/>
        </p:nvSpPr>
        <p:spPr>
          <a:xfrm>
            <a:off x="9852625" y="2659770"/>
            <a:ext cx="8270068" cy="1402080"/>
          </a:xfrm>
          <a:prstGeom prst="rect">
            <a:avLst/>
          </a:prstGeom>
        </p:spPr>
        <p:txBody>
          <a:bodyPr lIns="0" tIns="0" rIns="0" bIns="0" rtlCol="0" anchor="t">
            <a:spAutoFit/>
          </a:bodyPr>
          <a:lstStyle/>
          <a:p>
            <a:pPr>
              <a:lnSpc>
                <a:spcPts val="2760"/>
              </a:lnSpc>
            </a:pPr>
            <a:r>
              <a:rPr lang="en-US" sz="2000" spc="196">
                <a:solidFill>
                  <a:srgbClr val="000000"/>
                </a:solidFill>
                <a:latin typeface="Times New Roman Condensed"/>
              </a:rPr>
              <a:t>Why is this finding important and beneficial? </a:t>
            </a:r>
          </a:p>
          <a:p>
            <a:pPr>
              <a:lnSpc>
                <a:spcPts val="2760"/>
              </a:lnSpc>
            </a:pPr>
            <a:endParaRPr lang="en-US" sz="2000" spc="196">
              <a:solidFill>
                <a:srgbClr val="000000"/>
              </a:solidFill>
              <a:latin typeface="Times New Roman Condensed"/>
            </a:endParaRPr>
          </a:p>
          <a:p>
            <a:pPr>
              <a:lnSpc>
                <a:spcPts val="2760"/>
              </a:lnSpc>
            </a:pPr>
            <a:r>
              <a:rPr lang="en-US" sz="2000" spc="196">
                <a:solidFill>
                  <a:srgbClr val="000000"/>
                </a:solidFill>
                <a:latin typeface="Times New Roman Condensed"/>
              </a:rPr>
              <a:t>(1) Consistency in Mean and Variance</a:t>
            </a:r>
          </a:p>
          <a:p>
            <a:pPr>
              <a:lnSpc>
                <a:spcPts val="2760"/>
              </a:lnSpc>
              <a:spcBef>
                <a:spcPct val="0"/>
              </a:spcBef>
            </a:pPr>
            <a:r>
              <a:rPr lang="en-US" sz="2000" spc="196">
                <a:solidFill>
                  <a:srgbClr val="000000"/>
                </a:solidFill>
                <a:latin typeface="Times New Roman Condensed"/>
              </a:rPr>
              <a:t>(2) Long-term Forecasting</a:t>
            </a:r>
          </a:p>
        </p:txBody>
      </p:sp>
      <p:sp>
        <p:nvSpPr>
          <p:cNvPr id="10" name="TextBox 10"/>
          <p:cNvSpPr txBox="1"/>
          <p:nvPr/>
        </p:nvSpPr>
        <p:spPr>
          <a:xfrm>
            <a:off x="-7370811" y="7007095"/>
            <a:ext cx="19107150" cy="335280"/>
          </a:xfrm>
          <a:prstGeom prst="rect">
            <a:avLst/>
          </a:prstGeom>
        </p:spPr>
        <p:txBody>
          <a:bodyPr lIns="0" tIns="0" rIns="0" bIns="0" rtlCol="0" anchor="t">
            <a:spAutoFit/>
          </a:bodyPr>
          <a:lstStyle/>
          <a:p>
            <a:pPr algn="ctr">
              <a:lnSpc>
                <a:spcPts val="2760"/>
              </a:lnSpc>
              <a:spcBef>
                <a:spcPct val="0"/>
              </a:spcBef>
            </a:pPr>
            <a:r>
              <a:rPr lang="en-US" sz="2000" spc="196">
                <a:solidFill>
                  <a:srgbClr val="000000"/>
                </a:solidFill>
                <a:latin typeface="Oswald Bold"/>
              </a:rPr>
              <a:t>HANDLING NULL VALUES</a:t>
            </a:r>
          </a:p>
        </p:txBody>
      </p:sp>
      <p:sp>
        <p:nvSpPr>
          <p:cNvPr id="11" name="TextBox 11"/>
          <p:cNvSpPr txBox="1"/>
          <p:nvPr/>
        </p:nvSpPr>
        <p:spPr>
          <a:xfrm>
            <a:off x="668174" y="7438848"/>
            <a:ext cx="8409151" cy="1059180"/>
          </a:xfrm>
          <a:prstGeom prst="rect">
            <a:avLst/>
          </a:prstGeom>
        </p:spPr>
        <p:txBody>
          <a:bodyPr lIns="0" tIns="0" rIns="0" bIns="0" rtlCol="0" anchor="t">
            <a:spAutoFit/>
          </a:bodyPr>
          <a:lstStyle/>
          <a:p>
            <a:pPr>
              <a:lnSpc>
                <a:spcPts val="2760"/>
              </a:lnSpc>
              <a:spcBef>
                <a:spcPct val="0"/>
              </a:spcBef>
            </a:pPr>
            <a:r>
              <a:rPr lang="en-US" sz="2000" spc="196">
                <a:solidFill>
                  <a:srgbClr val="000000"/>
                </a:solidFill>
                <a:latin typeface="Times New Roman Condensed"/>
              </a:rPr>
              <a:t>In our dataset, while there are no explicit missing values, there's a significant portion (about 1%) of values for 'log_bike_count' that are zero, throughout stretches of over a day, for certain counters,.  </a:t>
            </a:r>
          </a:p>
        </p:txBody>
      </p:sp>
      <p:sp>
        <p:nvSpPr>
          <p:cNvPr id="12" name="TextBox 12"/>
          <p:cNvSpPr txBox="1"/>
          <p:nvPr/>
        </p:nvSpPr>
        <p:spPr>
          <a:xfrm>
            <a:off x="-8075411" y="9220200"/>
            <a:ext cx="19107150" cy="335280"/>
          </a:xfrm>
          <a:prstGeom prst="rect">
            <a:avLst/>
          </a:prstGeom>
        </p:spPr>
        <p:txBody>
          <a:bodyPr lIns="0" tIns="0" rIns="0" bIns="0" rtlCol="0" anchor="t">
            <a:spAutoFit/>
          </a:bodyPr>
          <a:lstStyle/>
          <a:p>
            <a:pPr algn="ctr">
              <a:lnSpc>
                <a:spcPts val="2760"/>
              </a:lnSpc>
              <a:spcBef>
                <a:spcPct val="0"/>
              </a:spcBef>
            </a:pPr>
            <a:r>
              <a:rPr lang="en-US" sz="2000" spc="196">
                <a:solidFill>
                  <a:srgbClr val="000000"/>
                </a:solidFill>
                <a:latin typeface="Oswald Bold"/>
              </a:rPr>
              <a:t>4 SOLUTIONS</a:t>
            </a:r>
          </a:p>
        </p:txBody>
      </p:sp>
      <p:sp>
        <p:nvSpPr>
          <p:cNvPr id="13" name="AutoShape 13"/>
          <p:cNvSpPr/>
          <p:nvPr/>
        </p:nvSpPr>
        <p:spPr>
          <a:xfrm flipV="1">
            <a:off x="2430896" y="9146372"/>
            <a:ext cx="1118339" cy="259531"/>
          </a:xfrm>
          <a:prstGeom prst="line">
            <a:avLst/>
          </a:prstGeom>
          <a:ln w="38100" cap="flat">
            <a:solidFill>
              <a:srgbClr val="000000"/>
            </a:solidFill>
            <a:prstDash val="solid"/>
            <a:headEnd type="none" w="sm" len="sm"/>
            <a:tailEnd type="arrow" w="med" len="sm"/>
          </a:ln>
        </p:spPr>
        <p:txBody>
          <a:bodyPr/>
          <a:lstStyle/>
          <a:p>
            <a:endParaRPr lang="en-US"/>
          </a:p>
        </p:txBody>
      </p:sp>
      <p:sp>
        <p:nvSpPr>
          <p:cNvPr id="14" name="AutoShape 14"/>
          <p:cNvSpPr/>
          <p:nvPr/>
        </p:nvSpPr>
        <p:spPr>
          <a:xfrm flipV="1">
            <a:off x="2415799" y="8811664"/>
            <a:ext cx="991493" cy="578774"/>
          </a:xfrm>
          <a:prstGeom prst="line">
            <a:avLst/>
          </a:prstGeom>
          <a:ln w="38100" cap="flat">
            <a:solidFill>
              <a:srgbClr val="000000"/>
            </a:solidFill>
            <a:prstDash val="solid"/>
            <a:headEnd type="none" w="sm" len="sm"/>
            <a:tailEnd type="arrow" w="med" len="sm"/>
          </a:ln>
        </p:spPr>
        <p:txBody>
          <a:bodyPr/>
          <a:lstStyle/>
          <a:p>
            <a:endParaRPr lang="en-US"/>
          </a:p>
        </p:txBody>
      </p:sp>
      <p:sp>
        <p:nvSpPr>
          <p:cNvPr id="15" name="AutoShape 15"/>
          <p:cNvSpPr/>
          <p:nvPr/>
        </p:nvSpPr>
        <p:spPr>
          <a:xfrm>
            <a:off x="2419356" y="9399628"/>
            <a:ext cx="1127869" cy="214359"/>
          </a:xfrm>
          <a:prstGeom prst="line">
            <a:avLst/>
          </a:prstGeom>
          <a:ln w="38100" cap="flat">
            <a:solidFill>
              <a:srgbClr val="000000"/>
            </a:solidFill>
            <a:prstDash val="solid"/>
            <a:headEnd type="none" w="sm" len="sm"/>
            <a:tailEnd type="arrow" w="med" len="sm"/>
          </a:ln>
        </p:spPr>
        <p:txBody>
          <a:bodyPr/>
          <a:lstStyle/>
          <a:p>
            <a:endParaRPr lang="en-US"/>
          </a:p>
        </p:txBody>
      </p:sp>
      <p:sp>
        <p:nvSpPr>
          <p:cNvPr id="16" name="AutoShape 16"/>
          <p:cNvSpPr/>
          <p:nvPr/>
        </p:nvSpPr>
        <p:spPr>
          <a:xfrm>
            <a:off x="2460973" y="9407022"/>
            <a:ext cx="999421" cy="564974"/>
          </a:xfrm>
          <a:prstGeom prst="line">
            <a:avLst/>
          </a:prstGeom>
          <a:ln w="38100" cap="flat">
            <a:solidFill>
              <a:srgbClr val="000000"/>
            </a:solidFill>
            <a:prstDash val="solid"/>
            <a:headEnd type="none" w="sm" len="sm"/>
            <a:tailEnd type="arrow" w="med" len="sm"/>
          </a:ln>
        </p:spPr>
        <p:txBody>
          <a:bodyPr/>
          <a:lstStyle/>
          <a:p>
            <a:endParaRPr lang="en-US"/>
          </a:p>
        </p:txBody>
      </p:sp>
      <p:sp>
        <p:nvSpPr>
          <p:cNvPr id="17" name="TextBox 17"/>
          <p:cNvSpPr txBox="1"/>
          <p:nvPr/>
        </p:nvSpPr>
        <p:spPr>
          <a:xfrm>
            <a:off x="3549235" y="8612328"/>
            <a:ext cx="15778108" cy="2087880"/>
          </a:xfrm>
          <a:prstGeom prst="rect">
            <a:avLst/>
          </a:prstGeom>
        </p:spPr>
        <p:txBody>
          <a:bodyPr lIns="0" tIns="0" rIns="0" bIns="0" rtlCol="0" anchor="t">
            <a:spAutoFit/>
          </a:bodyPr>
          <a:lstStyle/>
          <a:p>
            <a:pPr>
              <a:lnSpc>
                <a:spcPts val="2760"/>
              </a:lnSpc>
            </a:pPr>
            <a:r>
              <a:rPr lang="en-US" sz="2000" spc="196">
                <a:solidFill>
                  <a:srgbClr val="000000"/>
                </a:solidFill>
                <a:latin typeface="Times New Roman Condensed"/>
              </a:rPr>
              <a:t>(1) Replace them by the mean for each counter</a:t>
            </a:r>
          </a:p>
          <a:p>
            <a:pPr>
              <a:lnSpc>
                <a:spcPts val="2760"/>
              </a:lnSpc>
            </a:pPr>
            <a:r>
              <a:rPr lang="en-US" sz="2000" spc="196">
                <a:solidFill>
                  <a:srgbClr val="000000"/>
                </a:solidFill>
                <a:latin typeface="Times New Roman Condensed"/>
              </a:rPr>
              <a:t>(2) Predict them using a model to estimate the missing values</a:t>
            </a:r>
          </a:p>
          <a:p>
            <a:pPr>
              <a:lnSpc>
                <a:spcPts val="2760"/>
              </a:lnSpc>
            </a:pPr>
            <a:r>
              <a:rPr lang="en-US" sz="2000" spc="196">
                <a:solidFill>
                  <a:srgbClr val="000000"/>
                </a:solidFill>
                <a:latin typeface="Times New Roman Condensed"/>
              </a:rPr>
              <a:t>(3) Not doing anything</a:t>
            </a:r>
          </a:p>
          <a:p>
            <a:pPr>
              <a:lnSpc>
                <a:spcPts val="2760"/>
              </a:lnSpc>
            </a:pPr>
            <a:r>
              <a:rPr lang="en-US" sz="2000" spc="196">
                <a:solidFill>
                  <a:srgbClr val="000000"/>
                </a:solidFill>
                <a:latin typeface="Times New Roman Condensed"/>
              </a:rPr>
              <a:t> 4) Deleting them</a:t>
            </a:r>
          </a:p>
          <a:p>
            <a:pPr>
              <a:lnSpc>
                <a:spcPts val="2760"/>
              </a:lnSpc>
            </a:pPr>
            <a:endParaRPr lang="en-US" sz="2000" spc="196">
              <a:solidFill>
                <a:srgbClr val="000000"/>
              </a:solidFill>
              <a:latin typeface="Times New Roman Condensed"/>
            </a:endParaRPr>
          </a:p>
          <a:p>
            <a:pPr>
              <a:lnSpc>
                <a:spcPts val="2760"/>
              </a:lnSpc>
              <a:spcBef>
                <a:spcPct val="0"/>
              </a:spcBef>
            </a:pPr>
            <a:endParaRPr lang="en-US" sz="2000" spc="196">
              <a:solidFill>
                <a:srgbClr val="000000"/>
              </a:solidFill>
              <a:latin typeface="Times New Roman Condensed"/>
            </a:endParaRPr>
          </a:p>
        </p:txBody>
      </p:sp>
      <p:sp>
        <p:nvSpPr>
          <p:cNvPr id="18" name="Freeform 18"/>
          <p:cNvSpPr/>
          <p:nvPr/>
        </p:nvSpPr>
        <p:spPr>
          <a:xfrm>
            <a:off x="10673149" y="6249974"/>
            <a:ext cx="7614851" cy="4015548"/>
          </a:xfrm>
          <a:custGeom>
            <a:avLst/>
            <a:gdLst/>
            <a:ahLst/>
            <a:cxnLst/>
            <a:rect l="l" t="t" r="r" b="b"/>
            <a:pathLst>
              <a:path w="7614851" h="4015548">
                <a:moveTo>
                  <a:pt x="0" y="0"/>
                </a:moveTo>
                <a:lnTo>
                  <a:pt x="7614851" y="0"/>
                </a:lnTo>
                <a:lnTo>
                  <a:pt x="7614851" y="4015548"/>
                </a:lnTo>
                <a:lnTo>
                  <a:pt x="0" y="4015548"/>
                </a:lnTo>
                <a:lnTo>
                  <a:pt x="0" y="0"/>
                </a:lnTo>
                <a:close/>
              </a:path>
            </a:pathLst>
          </a:custGeom>
          <a:blipFill>
            <a:blip r:embed="rId6"/>
            <a:stretch>
              <a:fillRect/>
            </a:stretch>
          </a:blipFill>
        </p:spPr>
        <p:txBody>
          <a:bodyPr/>
          <a:lstStyle/>
          <a:p>
            <a:endParaRPr lang="en-US"/>
          </a:p>
        </p:txBody>
      </p:sp>
      <p:sp>
        <p:nvSpPr>
          <p:cNvPr id="19" name="TextBox 19"/>
          <p:cNvSpPr txBox="1"/>
          <p:nvPr/>
        </p:nvSpPr>
        <p:spPr>
          <a:xfrm>
            <a:off x="11407721" y="5554458"/>
            <a:ext cx="6202858" cy="508635"/>
          </a:xfrm>
          <a:prstGeom prst="rect">
            <a:avLst/>
          </a:prstGeom>
        </p:spPr>
        <p:txBody>
          <a:bodyPr lIns="0" tIns="0" rIns="0" bIns="0" rtlCol="0" anchor="t">
            <a:spAutoFit/>
          </a:bodyPr>
          <a:lstStyle/>
          <a:p>
            <a:pPr algn="ctr">
              <a:lnSpc>
                <a:spcPts val="2070"/>
              </a:lnSpc>
              <a:spcBef>
                <a:spcPct val="0"/>
              </a:spcBef>
            </a:pPr>
            <a:r>
              <a:rPr lang="en-US" sz="1500" spc="147">
                <a:solidFill>
                  <a:srgbClr val="000000"/>
                </a:solidFill>
                <a:latin typeface="Oswald Bold"/>
              </a:rPr>
              <a:t>FIG 8: POSSIBLE OPTION TO REPLACE THE NULL VALUES BY THE MEAN OF THE TARGET FOR THE WHOLE COUNTER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2016048">
            <a:off x="12591220" y="-1111009"/>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414159" y="107584"/>
            <a:ext cx="16686862" cy="1375410"/>
          </a:xfrm>
          <a:prstGeom prst="rect">
            <a:avLst/>
          </a:prstGeom>
        </p:spPr>
        <p:txBody>
          <a:bodyPr lIns="0" tIns="0" rIns="0" bIns="0" rtlCol="0" anchor="t">
            <a:spAutoFit/>
          </a:bodyPr>
          <a:lstStyle/>
          <a:p>
            <a:pPr>
              <a:lnSpc>
                <a:spcPts val="5519"/>
              </a:lnSpc>
              <a:spcBef>
                <a:spcPct val="0"/>
              </a:spcBef>
            </a:pPr>
            <a:r>
              <a:rPr lang="en-US" sz="3999" spc="391">
                <a:solidFill>
                  <a:srgbClr val="000000"/>
                </a:solidFill>
                <a:latin typeface="Oswald Bold"/>
                <a:ea typeface="Oswald Bold"/>
              </a:rPr>
              <a:t>◉ FEATURE ENGINEERING AND DATA PREPROCESSING</a:t>
            </a:r>
          </a:p>
          <a:p>
            <a:pPr>
              <a:lnSpc>
                <a:spcPts val="5519"/>
              </a:lnSpc>
              <a:spcBef>
                <a:spcPct val="0"/>
              </a:spcBef>
            </a:pPr>
            <a:endParaRPr lang="en-US" sz="3999" spc="391">
              <a:solidFill>
                <a:srgbClr val="000000"/>
              </a:solidFill>
              <a:latin typeface="Oswald Bold"/>
              <a:ea typeface="Oswald Bold"/>
            </a:endParaRPr>
          </a:p>
        </p:txBody>
      </p:sp>
      <p:sp>
        <p:nvSpPr>
          <p:cNvPr id="4" name="TextBox 4"/>
          <p:cNvSpPr txBox="1"/>
          <p:nvPr/>
        </p:nvSpPr>
        <p:spPr>
          <a:xfrm>
            <a:off x="-2939576" y="1147715"/>
            <a:ext cx="19107150" cy="335280"/>
          </a:xfrm>
          <a:prstGeom prst="rect">
            <a:avLst/>
          </a:prstGeom>
        </p:spPr>
        <p:txBody>
          <a:bodyPr lIns="0" tIns="0" rIns="0" bIns="0" rtlCol="0" anchor="t">
            <a:spAutoFit/>
          </a:bodyPr>
          <a:lstStyle/>
          <a:p>
            <a:pPr algn="ctr">
              <a:lnSpc>
                <a:spcPts val="2760"/>
              </a:lnSpc>
              <a:spcBef>
                <a:spcPct val="0"/>
              </a:spcBef>
            </a:pPr>
            <a:r>
              <a:rPr lang="en-US" sz="2000" spc="196">
                <a:solidFill>
                  <a:srgbClr val="000000"/>
                </a:solidFill>
                <a:latin typeface="Oswald Bold"/>
              </a:rPr>
              <a:t>LET’S FOCUS ON THE FEATURE SELECTION AND DATA CLEANING ON THE NEW PARIS WEATHER DATASET</a:t>
            </a:r>
          </a:p>
        </p:txBody>
      </p:sp>
      <p:sp>
        <p:nvSpPr>
          <p:cNvPr id="5" name="TextBox 5"/>
          <p:cNvSpPr txBox="1"/>
          <p:nvPr/>
        </p:nvSpPr>
        <p:spPr>
          <a:xfrm>
            <a:off x="414159" y="1791591"/>
            <a:ext cx="9014987" cy="2087880"/>
          </a:xfrm>
          <a:prstGeom prst="rect">
            <a:avLst/>
          </a:prstGeom>
        </p:spPr>
        <p:txBody>
          <a:bodyPr lIns="0" tIns="0" rIns="0" bIns="0" rtlCol="0" anchor="t">
            <a:spAutoFit/>
          </a:bodyPr>
          <a:lstStyle/>
          <a:p>
            <a:pPr>
              <a:lnSpc>
                <a:spcPts val="2760"/>
              </a:lnSpc>
            </a:pPr>
            <a:r>
              <a:rPr lang="en-US" sz="2000" spc="196">
                <a:solidFill>
                  <a:srgbClr val="000000"/>
                </a:solidFill>
                <a:latin typeface="Times New Roman Condensed"/>
              </a:rPr>
              <a:t>The external_data.csv file contained weather data only at three hour granularity, we decided to find our own dataset with more granular data, as the disparity in data resolution could potentially result in misaligned insights and, as a consequence, less accurate predictions.</a:t>
            </a:r>
          </a:p>
          <a:p>
            <a:pPr>
              <a:lnSpc>
                <a:spcPts val="2760"/>
              </a:lnSpc>
            </a:pPr>
            <a:endParaRPr lang="en-US" sz="2000" spc="196">
              <a:solidFill>
                <a:srgbClr val="000000"/>
              </a:solidFill>
              <a:latin typeface="Times New Roman Condensed"/>
            </a:endParaRPr>
          </a:p>
          <a:p>
            <a:pPr>
              <a:lnSpc>
                <a:spcPts val="2760"/>
              </a:lnSpc>
              <a:spcBef>
                <a:spcPct val="0"/>
              </a:spcBef>
            </a:pPr>
            <a:endParaRPr lang="en-US" sz="2000" spc="196">
              <a:solidFill>
                <a:srgbClr val="000000"/>
              </a:solidFill>
              <a:latin typeface="Times New Roman Condensed"/>
            </a:endParaRPr>
          </a:p>
        </p:txBody>
      </p:sp>
      <p:sp>
        <p:nvSpPr>
          <p:cNvPr id="6" name="Freeform 6"/>
          <p:cNvSpPr/>
          <p:nvPr/>
        </p:nvSpPr>
        <p:spPr>
          <a:xfrm>
            <a:off x="10053095" y="1603782"/>
            <a:ext cx="7739761" cy="5994295"/>
          </a:xfrm>
          <a:custGeom>
            <a:avLst/>
            <a:gdLst/>
            <a:ahLst/>
            <a:cxnLst/>
            <a:rect l="l" t="t" r="r" b="b"/>
            <a:pathLst>
              <a:path w="7739761" h="5994295">
                <a:moveTo>
                  <a:pt x="0" y="0"/>
                </a:moveTo>
                <a:lnTo>
                  <a:pt x="7739761" y="0"/>
                </a:lnTo>
                <a:lnTo>
                  <a:pt x="7739761" y="5994296"/>
                </a:lnTo>
                <a:lnTo>
                  <a:pt x="0" y="5994296"/>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11056442" y="7569503"/>
            <a:ext cx="6202858" cy="251460"/>
          </a:xfrm>
          <a:prstGeom prst="rect">
            <a:avLst/>
          </a:prstGeom>
        </p:spPr>
        <p:txBody>
          <a:bodyPr lIns="0" tIns="0" rIns="0" bIns="0" rtlCol="0" anchor="t">
            <a:spAutoFit/>
          </a:bodyPr>
          <a:lstStyle/>
          <a:p>
            <a:pPr algn="ctr">
              <a:lnSpc>
                <a:spcPts val="2070"/>
              </a:lnSpc>
              <a:spcBef>
                <a:spcPct val="0"/>
              </a:spcBef>
            </a:pPr>
            <a:r>
              <a:rPr lang="en-US" sz="1500" spc="147">
                <a:solidFill>
                  <a:srgbClr val="000000"/>
                </a:solidFill>
                <a:latin typeface="Oswald Bold"/>
              </a:rPr>
              <a:t>FIG 11: HEATMAP FOR THE NEW WEATHER DATASET</a:t>
            </a:r>
          </a:p>
        </p:txBody>
      </p:sp>
      <p:sp>
        <p:nvSpPr>
          <p:cNvPr id="8" name="TextBox 8"/>
          <p:cNvSpPr txBox="1"/>
          <p:nvPr/>
        </p:nvSpPr>
        <p:spPr>
          <a:xfrm>
            <a:off x="125470" y="3521331"/>
            <a:ext cx="9592366" cy="678180"/>
          </a:xfrm>
          <a:prstGeom prst="rect">
            <a:avLst/>
          </a:prstGeom>
        </p:spPr>
        <p:txBody>
          <a:bodyPr lIns="0" tIns="0" rIns="0" bIns="0" rtlCol="0" anchor="t">
            <a:spAutoFit/>
          </a:bodyPr>
          <a:lstStyle/>
          <a:p>
            <a:pPr algn="ctr">
              <a:lnSpc>
                <a:spcPts val="2760"/>
              </a:lnSpc>
              <a:spcBef>
                <a:spcPct val="0"/>
              </a:spcBef>
            </a:pPr>
            <a:r>
              <a:rPr lang="en-US" sz="2000" spc="196">
                <a:solidFill>
                  <a:srgbClr val="000000"/>
                </a:solidFill>
                <a:latin typeface="Oswald Bold"/>
              </a:rPr>
              <a:t>FEATURE TRANSFORMATION, CONSTRUCTION, ENCODING and Merging our final dataset</a:t>
            </a:r>
          </a:p>
        </p:txBody>
      </p:sp>
      <p:sp>
        <p:nvSpPr>
          <p:cNvPr id="9" name="TextBox 9"/>
          <p:cNvSpPr txBox="1"/>
          <p:nvPr/>
        </p:nvSpPr>
        <p:spPr>
          <a:xfrm>
            <a:off x="262112" y="4250040"/>
            <a:ext cx="9592366" cy="2087880"/>
          </a:xfrm>
          <a:prstGeom prst="rect">
            <a:avLst/>
          </a:prstGeom>
        </p:spPr>
        <p:txBody>
          <a:bodyPr lIns="0" tIns="0" rIns="0" bIns="0" rtlCol="0" anchor="t">
            <a:spAutoFit/>
          </a:bodyPr>
          <a:lstStyle/>
          <a:p>
            <a:pPr>
              <a:lnSpc>
                <a:spcPts val="2760"/>
              </a:lnSpc>
            </a:pPr>
            <a:r>
              <a:rPr lang="en-US" sz="2000" spc="196">
                <a:solidFill>
                  <a:srgbClr val="000000"/>
                </a:solidFill>
                <a:latin typeface="Times New Roman Condensed"/>
              </a:rPr>
              <a:t>In terms of date data we went a little further engineering a number of additional features. For one we split up the datetime column into its components, as we already done in the starter kit. Features we constructed with OneHot Encoding in addition to these are: Rush Hour (Binary) , Covid Lockdown (Binary), Bank Holiday (Binary) School Holiday (Binary), Weekday (Numeric), Workday (Binary)</a:t>
            </a:r>
          </a:p>
          <a:p>
            <a:pPr>
              <a:lnSpc>
                <a:spcPts val="2760"/>
              </a:lnSpc>
              <a:spcBef>
                <a:spcPct val="0"/>
              </a:spcBef>
            </a:pPr>
            <a:endParaRPr lang="en-US" sz="2000" spc="196">
              <a:solidFill>
                <a:srgbClr val="000000"/>
              </a:solidFill>
              <a:latin typeface="Times New Roman Condensed"/>
            </a:endParaRPr>
          </a:p>
        </p:txBody>
      </p:sp>
      <p:sp>
        <p:nvSpPr>
          <p:cNvPr id="10" name="Freeform 10"/>
          <p:cNvSpPr/>
          <p:nvPr/>
        </p:nvSpPr>
        <p:spPr>
          <a:xfrm>
            <a:off x="1028700" y="6275961"/>
            <a:ext cx="5386852" cy="3949080"/>
          </a:xfrm>
          <a:custGeom>
            <a:avLst/>
            <a:gdLst/>
            <a:ahLst/>
            <a:cxnLst/>
            <a:rect l="l" t="t" r="r" b="b"/>
            <a:pathLst>
              <a:path w="5386852" h="3949080">
                <a:moveTo>
                  <a:pt x="0" y="0"/>
                </a:moveTo>
                <a:lnTo>
                  <a:pt x="5386852" y="0"/>
                </a:lnTo>
                <a:lnTo>
                  <a:pt x="5386852" y="3949079"/>
                </a:lnTo>
                <a:lnTo>
                  <a:pt x="0" y="3949079"/>
                </a:lnTo>
                <a:lnTo>
                  <a:pt x="0" y="0"/>
                </a:lnTo>
                <a:close/>
              </a:path>
            </a:pathLst>
          </a:custGeom>
          <a:blipFill>
            <a:blip r:embed="rId5"/>
            <a:stretch>
              <a:fillRect/>
            </a:stretch>
          </a:blipFill>
        </p:spPr>
        <p:txBody>
          <a:bodyPr/>
          <a:lstStyle/>
          <a:p>
            <a:endParaRPr lang="en-US"/>
          </a:p>
        </p:txBody>
      </p:sp>
      <p:sp>
        <p:nvSpPr>
          <p:cNvPr id="11" name="TextBox 11"/>
          <p:cNvSpPr txBox="1"/>
          <p:nvPr/>
        </p:nvSpPr>
        <p:spPr>
          <a:xfrm>
            <a:off x="6753049" y="8749665"/>
            <a:ext cx="6202858" cy="508635"/>
          </a:xfrm>
          <a:prstGeom prst="rect">
            <a:avLst/>
          </a:prstGeom>
        </p:spPr>
        <p:txBody>
          <a:bodyPr lIns="0" tIns="0" rIns="0" bIns="0" rtlCol="0" anchor="t">
            <a:spAutoFit/>
          </a:bodyPr>
          <a:lstStyle/>
          <a:p>
            <a:pPr algn="ctr">
              <a:lnSpc>
                <a:spcPts val="2070"/>
              </a:lnSpc>
              <a:spcBef>
                <a:spcPct val="0"/>
              </a:spcBef>
            </a:pPr>
            <a:r>
              <a:rPr lang="en-US" sz="1500" spc="147">
                <a:solidFill>
                  <a:srgbClr val="000000"/>
                </a:solidFill>
                <a:latin typeface="Oswald Bold"/>
              </a:rPr>
              <a:t>FIG 13: VISUAL INTUITION FOR THE 2 DIMENSIONAL ENCODING OF CYCLIC FEATURES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2016048">
            <a:off x="12591220" y="-1111009"/>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14159" y="4027695"/>
            <a:ext cx="3815368" cy="6053513"/>
          </a:xfrm>
          <a:custGeom>
            <a:avLst/>
            <a:gdLst/>
            <a:ahLst/>
            <a:cxnLst/>
            <a:rect l="l" t="t" r="r" b="b"/>
            <a:pathLst>
              <a:path w="3815368" h="6053513">
                <a:moveTo>
                  <a:pt x="0" y="0"/>
                </a:moveTo>
                <a:lnTo>
                  <a:pt x="3815368" y="0"/>
                </a:lnTo>
                <a:lnTo>
                  <a:pt x="3815368" y="6053512"/>
                </a:lnTo>
                <a:lnTo>
                  <a:pt x="0" y="6053512"/>
                </a:lnTo>
                <a:lnTo>
                  <a:pt x="0" y="0"/>
                </a:lnTo>
                <a:close/>
              </a:path>
            </a:pathLst>
          </a:custGeom>
          <a:blipFill>
            <a:blip r:embed="rId4"/>
            <a:stretch>
              <a:fillRect t="-9502"/>
            </a:stretch>
          </a:blipFill>
        </p:spPr>
        <p:txBody>
          <a:bodyPr/>
          <a:lstStyle/>
          <a:p>
            <a:endParaRPr lang="en-US"/>
          </a:p>
        </p:txBody>
      </p:sp>
      <p:sp>
        <p:nvSpPr>
          <p:cNvPr id="4" name="TextBox 4"/>
          <p:cNvSpPr txBox="1"/>
          <p:nvPr/>
        </p:nvSpPr>
        <p:spPr>
          <a:xfrm>
            <a:off x="414159" y="107584"/>
            <a:ext cx="16686862" cy="1375410"/>
          </a:xfrm>
          <a:prstGeom prst="rect">
            <a:avLst/>
          </a:prstGeom>
        </p:spPr>
        <p:txBody>
          <a:bodyPr lIns="0" tIns="0" rIns="0" bIns="0" rtlCol="0" anchor="t">
            <a:spAutoFit/>
          </a:bodyPr>
          <a:lstStyle/>
          <a:p>
            <a:pPr>
              <a:lnSpc>
                <a:spcPts val="5519"/>
              </a:lnSpc>
              <a:spcBef>
                <a:spcPct val="0"/>
              </a:spcBef>
            </a:pPr>
            <a:r>
              <a:rPr lang="en-US" sz="3999" spc="391">
                <a:solidFill>
                  <a:srgbClr val="000000"/>
                </a:solidFill>
                <a:latin typeface="Oswald Bold"/>
                <a:ea typeface="Oswald Bold"/>
              </a:rPr>
              <a:t>◉ MODEL PIPELINE</a:t>
            </a:r>
          </a:p>
          <a:p>
            <a:pPr>
              <a:lnSpc>
                <a:spcPts val="5519"/>
              </a:lnSpc>
              <a:spcBef>
                <a:spcPct val="0"/>
              </a:spcBef>
            </a:pPr>
            <a:endParaRPr lang="en-US" sz="3999" spc="391">
              <a:solidFill>
                <a:srgbClr val="000000"/>
              </a:solidFill>
              <a:latin typeface="Oswald Bold"/>
              <a:ea typeface="Oswald Bold"/>
            </a:endParaRPr>
          </a:p>
        </p:txBody>
      </p:sp>
      <p:sp>
        <p:nvSpPr>
          <p:cNvPr id="5" name="TextBox 5"/>
          <p:cNvSpPr txBox="1"/>
          <p:nvPr/>
        </p:nvSpPr>
        <p:spPr>
          <a:xfrm>
            <a:off x="-7223703" y="1147715"/>
            <a:ext cx="19107150" cy="335280"/>
          </a:xfrm>
          <a:prstGeom prst="rect">
            <a:avLst/>
          </a:prstGeom>
        </p:spPr>
        <p:txBody>
          <a:bodyPr lIns="0" tIns="0" rIns="0" bIns="0" rtlCol="0" anchor="t">
            <a:spAutoFit/>
          </a:bodyPr>
          <a:lstStyle/>
          <a:p>
            <a:pPr algn="ctr">
              <a:lnSpc>
                <a:spcPts val="2760"/>
              </a:lnSpc>
              <a:spcBef>
                <a:spcPct val="0"/>
              </a:spcBef>
            </a:pPr>
            <a:r>
              <a:rPr lang="en-US" sz="2000" spc="196">
                <a:solidFill>
                  <a:srgbClr val="000000"/>
                </a:solidFill>
                <a:latin typeface="Oswald Bold"/>
              </a:rPr>
              <a:t>MODEL SELECTION RATIONALE</a:t>
            </a:r>
          </a:p>
        </p:txBody>
      </p:sp>
      <p:sp>
        <p:nvSpPr>
          <p:cNvPr id="6" name="TextBox 6"/>
          <p:cNvSpPr txBox="1"/>
          <p:nvPr/>
        </p:nvSpPr>
        <p:spPr>
          <a:xfrm>
            <a:off x="414159" y="1632524"/>
            <a:ext cx="17551792" cy="1059180"/>
          </a:xfrm>
          <a:prstGeom prst="rect">
            <a:avLst/>
          </a:prstGeom>
        </p:spPr>
        <p:txBody>
          <a:bodyPr lIns="0" tIns="0" rIns="0" bIns="0" rtlCol="0" anchor="t">
            <a:spAutoFit/>
          </a:bodyPr>
          <a:lstStyle/>
          <a:p>
            <a:pPr>
              <a:lnSpc>
                <a:spcPts val="2760"/>
              </a:lnSpc>
              <a:spcBef>
                <a:spcPct val="0"/>
              </a:spcBef>
            </a:pPr>
            <a:r>
              <a:rPr lang="en-US" sz="2000" spc="196">
                <a:solidFill>
                  <a:srgbClr val="000000"/>
                </a:solidFill>
                <a:latin typeface="Times New Roman Condensed"/>
              </a:rPr>
              <a:t>In this project, we evaluated a range of models, including LightGBM, XGBoost, MLP Network, ElasticNet, and Ridge Regression, due to their proven applicability in time series forecasting. We decided against auto regressive models, a popular choice for timeseries prediction, as the data exhibited significant non-linear patterns </a:t>
            </a:r>
          </a:p>
        </p:txBody>
      </p:sp>
      <p:sp>
        <p:nvSpPr>
          <p:cNvPr id="7" name="TextBox 7"/>
          <p:cNvSpPr txBox="1"/>
          <p:nvPr/>
        </p:nvSpPr>
        <p:spPr>
          <a:xfrm>
            <a:off x="-5298009" y="3163484"/>
            <a:ext cx="19107150" cy="335280"/>
          </a:xfrm>
          <a:prstGeom prst="rect">
            <a:avLst/>
          </a:prstGeom>
        </p:spPr>
        <p:txBody>
          <a:bodyPr lIns="0" tIns="0" rIns="0" bIns="0" rtlCol="0" anchor="t">
            <a:spAutoFit/>
          </a:bodyPr>
          <a:lstStyle/>
          <a:p>
            <a:pPr algn="ctr">
              <a:lnSpc>
                <a:spcPts val="2760"/>
              </a:lnSpc>
              <a:spcBef>
                <a:spcPct val="0"/>
              </a:spcBef>
            </a:pPr>
            <a:r>
              <a:rPr lang="en-US" sz="2000" spc="196">
                <a:solidFill>
                  <a:srgbClr val="000000"/>
                </a:solidFill>
                <a:latin typeface="Oswald Bold"/>
              </a:rPr>
              <a:t>HYPERPARAMETERS TUNING AND CROSS-VALIDATION STRATEGY</a:t>
            </a:r>
          </a:p>
        </p:txBody>
      </p:sp>
      <p:sp>
        <p:nvSpPr>
          <p:cNvPr id="8" name="TextBox 8"/>
          <p:cNvSpPr txBox="1"/>
          <p:nvPr/>
        </p:nvSpPr>
        <p:spPr>
          <a:xfrm>
            <a:off x="4500431" y="6377212"/>
            <a:ext cx="3216951" cy="1022985"/>
          </a:xfrm>
          <a:prstGeom prst="rect">
            <a:avLst/>
          </a:prstGeom>
        </p:spPr>
        <p:txBody>
          <a:bodyPr lIns="0" tIns="0" rIns="0" bIns="0" rtlCol="0" anchor="t">
            <a:spAutoFit/>
          </a:bodyPr>
          <a:lstStyle/>
          <a:p>
            <a:pPr algn="ctr">
              <a:lnSpc>
                <a:spcPts val="2070"/>
              </a:lnSpc>
              <a:spcBef>
                <a:spcPct val="0"/>
              </a:spcBef>
            </a:pPr>
            <a:r>
              <a:rPr lang="en-US" sz="1500" spc="147">
                <a:solidFill>
                  <a:srgbClr val="000000"/>
                </a:solidFill>
                <a:latin typeface="Oswald Bold"/>
              </a:rPr>
              <a:t>FIG 13 : HYPERPARAMETER OUTPUT AFTER CROSSVALIDATION FOR BEST PERFORMING XGBOOST REGRESSOR</a:t>
            </a:r>
          </a:p>
        </p:txBody>
      </p:sp>
      <p:sp>
        <p:nvSpPr>
          <p:cNvPr id="9" name="Freeform 9"/>
          <p:cNvSpPr/>
          <p:nvPr/>
        </p:nvSpPr>
        <p:spPr>
          <a:xfrm>
            <a:off x="7875747" y="4246932"/>
            <a:ext cx="8015401" cy="2404620"/>
          </a:xfrm>
          <a:custGeom>
            <a:avLst/>
            <a:gdLst/>
            <a:ahLst/>
            <a:cxnLst/>
            <a:rect l="l" t="t" r="r" b="b"/>
            <a:pathLst>
              <a:path w="8015401" h="2404620">
                <a:moveTo>
                  <a:pt x="0" y="0"/>
                </a:moveTo>
                <a:lnTo>
                  <a:pt x="8015401" y="0"/>
                </a:lnTo>
                <a:lnTo>
                  <a:pt x="8015401" y="2404620"/>
                </a:lnTo>
                <a:lnTo>
                  <a:pt x="0" y="2404620"/>
                </a:lnTo>
                <a:lnTo>
                  <a:pt x="0" y="0"/>
                </a:lnTo>
                <a:close/>
              </a:path>
            </a:pathLst>
          </a:custGeom>
          <a:blipFill>
            <a:blip r:embed="rId5"/>
            <a:stretch>
              <a:fillRect/>
            </a:stretch>
          </a:blipFill>
        </p:spPr>
        <p:txBody>
          <a:bodyPr/>
          <a:lstStyle/>
          <a:p>
            <a:endParaRPr lang="en-US"/>
          </a:p>
        </p:txBody>
      </p:sp>
      <p:sp>
        <p:nvSpPr>
          <p:cNvPr id="10" name="Freeform 10"/>
          <p:cNvSpPr/>
          <p:nvPr/>
        </p:nvSpPr>
        <p:spPr>
          <a:xfrm>
            <a:off x="7875747" y="6965877"/>
            <a:ext cx="8199417" cy="2459825"/>
          </a:xfrm>
          <a:custGeom>
            <a:avLst/>
            <a:gdLst/>
            <a:ahLst/>
            <a:cxnLst/>
            <a:rect l="l" t="t" r="r" b="b"/>
            <a:pathLst>
              <a:path w="8199417" h="2459825">
                <a:moveTo>
                  <a:pt x="0" y="0"/>
                </a:moveTo>
                <a:lnTo>
                  <a:pt x="8199417" y="0"/>
                </a:lnTo>
                <a:lnTo>
                  <a:pt x="8199417" y="2459825"/>
                </a:lnTo>
                <a:lnTo>
                  <a:pt x="0" y="2459825"/>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15891148" y="4807276"/>
            <a:ext cx="2373108" cy="1022985"/>
          </a:xfrm>
          <a:prstGeom prst="rect">
            <a:avLst/>
          </a:prstGeom>
        </p:spPr>
        <p:txBody>
          <a:bodyPr lIns="0" tIns="0" rIns="0" bIns="0" rtlCol="0" anchor="t">
            <a:spAutoFit/>
          </a:bodyPr>
          <a:lstStyle/>
          <a:p>
            <a:pPr algn="ctr">
              <a:lnSpc>
                <a:spcPts val="2070"/>
              </a:lnSpc>
              <a:spcBef>
                <a:spcPct val="0"/>
              </a:spcBef>
            </a:pPr>
            <a:r>
              <a:rPr lang="en-US" sz="1500" spc="147">
                <a:solidFill>
                  <a:srgbClr val="000000"/>
                </a:solidFill>
                <a:latin typeface="Oswald Bold"/>
              </a:rPr>
              <a:t>FIG 14: TRAIN CROSS VALIDATION RMSE DISTRIBUTION ACROSS MODELS. </a:t>
            </a:r>
          </a:p>
        </p:txBody>
      </p:sp>
      <p:sp>
        <p:nvSpPr>
          <p:cNvPr id="12" name="TextBox 12"/>
          <p:cNvSpPr txBox="1"/>
          <p:nvPr/>
        </p:nvSpPr>
        <p:spPr>
          <a:xfrm>
            <a:off x="15967971" y="7574760"/>
            <a:ext cx="2373108" cy="1022985"/>
          </a:xfrm>
          <a:prstGeom prst="rect">
            <a:avLst/>
          </a:prstGeom>
        </p:spPr>
        <p:txBody>
          <a:bodyPr lIns="0" tIns="0" rIns="0" bIns="0" rtlCol="0" anchor="t">
            <a:spAutoFit/>
          </a:bodyPr>
          <a:lstStyle/>
          <a:p>
            <a:pPr algn="ctr">
              <a:lnSpc>
                <a:spcPts val="2070"/>
              </a:lnSpc>
              <a:spcBef>
                <a:spcPct val="0"/>
              </a:spcBef>
            </a:pPr>
            <a:r>
              <a:rPr lang="en-US" sz="1500" spc="147">
                <a:solidFill>
                  <a:srgbClr val="000000"/>
                </a:solidFill>
                <a:latin typeface="Oswald Bold"/>
              </a:rPr>
              <a:t>FIG 15: TEST CROSS VALIDATION RMSE DISTRIBUTION ACROSS MODELS.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414159" y="107584"/>
            <a:ext cx="16686862" cy="1375410"/>
          </a:xfrm>
          <a:prstGeom prst="rect">
            <a:avLst/>
          </a:prstGeom>
        </p:spPr>
        <p:txBody>
          <a:bodyPr lIns="0" tIns="0" rIns="0" bIns="0" rtlCol="0" anchor="t">
            <a:spAutoFit/>
          </a:bodyPr>
          <a:lstStyle/>
          <a:p>
            <a:pPr>
              <a:lnSpc>
                <a:spcPts val="5519"/>
              </a:lnSpc>
              <a:spcBef>
                <a:spcPct val="0"/>
              </a:spcBef>
            </a:pPr>
            <a:r>
              <a:rPr lang="en-US" sz="3999" spc="391">
                <a:solidFill>
                  <a:srgbClr val="000000"/>
                </a:solidFill>
                <a:latin typeface="Oswald Bold"/>
                <a:ea typeface="Oswald Bold"/>
              </a:rPr>
              <a:t>◉ MODEL EVALUATION</a:t>
            </a:r>
          </a:p>
          <a:p>
            <a:pPr>
              <a:lnSpc>
                <a:spcPts val="5519"/>
              </a:lnSpc>
              <a:spcBef>
                <a:spcPct val="0"/>
              </a:spcBef>
            </a:pPr>
            <a:endParaRPr lang="en-US" sz="3999" spc="391">
              <a:solidFill>
                <a:srgbClr val="000000"/>
              </a:solidFill>
              <a:latin typeface="Oswald Bold"/>
              <a:ea typeface="Oswald Bold"/>
            </a:endParaRPr>
          </a:p>
        </p:txBody>
      </p:sp>
      <p:sp>
        <p:nvSpPr>
          <p:cNvPr id="3" name="TextBox 3"/>
          <p:cNvSpPr txBox="1"/>
          <p:nvPr/>
        </p:nvSpPr>
        <p:spPr>
          <a:xfrm>
            <a:off x="276225" y="1124855"/>
            <a:ext cx="15818326" cy="1021080"/>
          </a:xfrm>
          <a:prstGeom prst="rect">
            <a:avLst/>
          </a:prstGeom>
        </p:spPr>
        <p:txBody>
          <a:bodyPr lIns="0" tIns="0" rIns="0" bIns="0" rtlCol="0" anchor="t">
            <a:spAutoFit/>
          </a:bodyPr>
          <a:lstStyle/>
          <a:p>
            <a:pPr>
              <a:lnSpc>
                <a:spcPts val="2760"/>
              </a:lnSpc>
              <a:spcBef>
                <a:spcPct val="0"/>
              </a:spcBef>
            </a:pPr>
            <a:r>
              <a:rPr lang="en-US" sz="2000" spc="196">
                <a:solidFill>
                  <a:srgbClr val="000000"/>
                </a:solidFill>
                <a:latin typeface="Oswald Bold"/>
              </a:rPr>
              <a:t>THE DATASET WITH REMOVED NAN VALUES IN THE TARGET VARIABLE OUTPERFORMED THE COMPLETE SET. THE XGBOOST MODEL EMERGED AS THE BEST PERFORMER (RMSE 0.64), CLOSELY FOLLOWED BY THE LIGHTGBM (RMSE 0.70) and MLP Network (RMSE 0.69) model.</a:t>
            </a:r>
          </a:p>
        </p:txBody>
      </p:sp>
      <p:sp>
        <p:nvSpPr>
          <p:cNvPr id="4" name="Freeform 4"/>
          <p:cNvSpPr/>
          <p:nvPr/>
        </p:nvSpPr>
        <p:spPr>
          <a:xfrm rot="2016048">
            <a:off x="12288302" y="-510293"/>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421232" y="6267450"/>
            <a:ext cx="5846963" cy="4114800"/>
          </a:xfrm>
          <a:custGeom>
            <a:avLst/>
            <a:gdLst/>
            <a:ahLst/>
            <a:cxnLst/>
            <a:rect l="l" t="t" r="r" b="b"/>
            <a:pathLst>
              <a:path w="5846963" h="4114800">
                <a:moveTo>
                  <a:pt x="0" y="0"/>
                </a:moveTo>
                <a:lnTo>
                  <a:pt x="5846963" y="0"/>
                </a:lnTo>
                <a:lnTo>
                  <a:pt x="584696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2287029" y="5595154"/>
            <a:ext cx="2115369" cy="629794"/>
          </a:xfrm>
          <a:prstGeom prst="rect">
            <a:avLst/>
          </a:prstGeom>
        </p:spPr>
        <p:txBody>
          <a:bodyPr lIns="0" tIns="0" rIns="0" bIns="0" rtlCol="0" anchor="t">
            <a:spAutoFit/>
          </a:bodyPr>
          <a:lstStyle/>
          <a:p>
            <a:pPr algn="ctr">
              <a:lnSpc>
                <a:spcPts val="5105"/>
              </a:lnSpc>
              <a:spcBef>
                <a:spcPct val="0"/>
              </a:spcBef>
            </a:pPr>
            <a:r>
              <a:rPr lang="en-US" sz="3699" spc="362">
                <a:solidFill>
                  <a:srgbClr val="000000"/>
                </a:solidFill>
                <a:latin typeface="Oswald Bold"/>
              </a:rPr>
              <a:t>XGBOOST</a:t>
            </a:r>
          </a:p>
        </p:txBody>
      </p:sp>
      <p:sp>
        <p:nvSpPr>
          <p:cNvPr id="7" name="TextBox 7"/>
          <p:cNvSpPr txBox="1"/>
          <p:nvPr/>
        </p:nvSpPr>
        <p:spPr>
          <a:xfrm>
            <a:off x="159953" y="7572000"/>
            <a:ext cx="1791742" cy="459868"/>
          </a:xfrm>
          <a:prstGeom prst="rect">
            <a:avLst/>
          </a:prstGeom>
        </p:spPr>
        <p:txBody>
          <a:bodyPr lIns="0" tIns="0" rIns="0" bIns="0" rtlCol="0" anchor="t">
            <a:spAutoFit/>
          </a:bodyPr>
          <a:lstStyle/>
          <a:p>
            <a:pPr algn="ctr">
              <a:lnSpc>
                <a:spcPts val="3863"/>
              </a:lnSpc>
              <a:spcBef>
                <a:spcPct val="0"/>
              </a:spcBef>
            </a:pPr>
            <a:r>
              <a:rPr lang="en-US" sz="2799" spc="274">
                <a:solidFill>
                  <a:srgbClr val="000000"/>
                </a:solidFill>
                <a:latin typeface="Oswald Bold"/>
              </a:rPr>
              <a:t>LIGHTGBM</a:t>
            </a:r>
          </a:p>
        </p:txBody>
      </p:sp>
      <p:sp>
        <p:nvSpPr>
          <p:cNvPr id="8" name="TextBox 8"/>
          <p:cNvSpPr txBox="1"/>
          <p:nvPr/>
        </p:nvSpPr>
        <p:spPr>
          <a:xfrm>
            <a:off x="4800704" y="7634294"/>
            <a:ext cx="1766515" cy="335280"/>
          </a:xfrm>
          <a:prstGeom prst="rect">
            <a:avLst/>
          </a:prstGeom>
        </p:spPr>
        <p:txBody>
          <a:bodyPr lIns="0" tIns="0" rIns="0" bIns="0" rtlCol="0" anchor="t">
            <a:spAutoFit/>
          </a:bodyPr>
          <a:lstStyle/>
          <a:p>
            <a:pPr algn="ctr">
              <a:lnSpc>
                <a:spcPts val="2759"/>
              </a:lnSpc>
              <a:spcBef>
                <a:spcPct val="0"/>
              </a:spcBef>
            </a:pPr>
            <a:r>
              <a:rPr lang="en-US" sz="1999" spc="195">
                <a:solidFill>
                  <a:srgbClr val="000000"/>
                </a:solidFill>
                <a:latin typeface="Oswald Bold"/>
              </a:rPr>
              <a:t>MLP NETWORK</a:t>
            </a:r>
          </a:p>
        </p:txBody>
      </p:sp>
      <p:sp>
        <p:nvSpPr>
          <p:cNvPr id="9" name="Freeform 9"/>
          <p:cNvSpPr/>
          <p:nvPr/>
        </p:nvSpPr>
        <p:spPr>
          <a:xfrm>
            <a:off x="66675" y="2638996"/>
            <a:ext cx="16486069" cy="3022833"/>
          </a:xfrm>
          <a:custGeom>
            <a:avLst/>
            <a:gdLst/>
            <a:ahLst/>
            <a:cxnLst/>
            <a:rect l="l" t="t" r="r" b="b"/>
            <a:pathLst>
              <a:path w="16486069" h="3022833">
                <a:moveTo>
                  <a:pt x="0" y="0"/>
                </a:moveTo>
                <a:lnTo>
                  <a:pt x="16486069" y="0"/>
                </a:lnTo>
                <a:lnTo>
                  <a:pt x="16486069" y="3022833"/>
                </a:lnTo>
                <a:lnTo>
                  <a:pt x="0" y="3022833"/>
                </a:lnTo>
                <a:lnTo>
                  <a:pt x="0" y="0"/>
                </a:lnTo>
                <a:close/>
              </a:path>
            </a:pathLst>
          </a:custGeom>
          <a:blipFill>
            <a:blip r:embed="rId6"/>
            <a:stretch>
              <a:fillRect b="-4558"/>
            </a:stretch>
          </a:blipFill>
        </p:spPr>
        <p:txBody>
          <a:bodyPr/>
          <a:lstStyle/>
          <a:p>
            <a:endParaRPr lang="en-US"/>
          </a:p>
        </p:txBody>
      </p:sp>
      <p:sp>
        <p:nvSpPr>
          <p:cNvPr id="10" name="Freeform 10"/>
          <p:cNvSpPr/>
          <p:nvPr/>
        </p:nvSpPr>
        <p:spPr>
          <a:xfrm>
            <a:off x="6892781" y="7610100"/>
            <a:ext cx="11395219" cy="2031789"/>
          </a:xfrm>
          <a:custGeom>
            <a:avLst/>
            <a:gdLst/>
            <a:ahLst/>
            <a:cxnLst/>
            <a:rect l="l" t="t" r="r" b="b"/>
            <a:pathLst>
              <a:path w="11395219" h="2031789">
                <a:moveTo>
                  <a:pt x="0" y="0"/>
                </a:moveTo>
                <a:lnTo>
                  <a:pt x="11395219" y="0"/>
                </a:lnTo>
                <a:lnTo>
                  <a:pt x="11395219" y="2031789"/>
                </a:lnTo>
                <a:lnTo>
                  <a:pt x="0" y="2031789"/>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16552744" y="3110282"/>
            <a:ext cx="1433063" cy="2051685"/>
          </a:xfrm>
          <a:prstGeom prst="rect">
            <a:avLst/>
          </a:prstGeom>
        </p:spPr>
        <p:txBody>
          <a:bodyPr lIns="0" tIns="0" rIns="0" bIns="0" rtlCol="0" anchor="t">
            <a:spAutoFit/>
          </a:bodyPr>
          <a:lstStyle/>
          <a:p>
            <a:pPr algn="ctr">
              <a:lnSpc>
                <a:spcPts val="2070"/>
              </a:lnSpc>
              <a:spcBef>
                <a:spcPct val="0"/>
              </a:spcBef>
            </a:pPr>
            <a:r>
              <a:rPr lang="en-US" sz="1500" spc="147">
                <a:solidFill>
                  <a:srgbClr val="000000"/>
                </a:solidFill>
                <a:latin typeface="Oswald Bold"/>
              </a:rPr>
              <a:t>FIG 15 &amp; 16: EXAMPLARY ACTUAL VS PREDICTED VALUES ON A DAILY (WEEKLY) BASIS.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10580377">
            <a:off x="10526987" y="-9113750"/>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561733" y="2105045"/>
            <a:ext cx="8097687" cy="1594138"/>
          </a:xfrm>
          <a:prstGeom prst="rect">
            <a:avLst/>
          </a:prstGeom>
        </p:spPr>
        <p:txBody>
          <a:bodyPr lIns="0" tIns="0" rIns="0" bIns="0" rtlCol="0" anchor="t">
            <a:spAutoFit/>
          </a:bodyPr>
          <a:lstStyle/>
          <a:p>
            <a:pPr marL="0" lvl="0" indent="0">
              <a:lnSpc>
                <a:spcPts val="13015"/>
              </a:lnSpc>
              <a:spcBef>
                <a:spcPct val="0"/>
              </a:spcBef>
            </a:pPr>
            <a:r>
              <a:rPr lang="en-US" sz="9431" spc="924">
                <a:solidFill>
                  <a:srgbClr val="231F20"/>
                </a:solidFill>
                <a:latin typeface="Oswald Bold"/>
              </a:rPr>
              <a:t>CONCLUSION</a:t>
            </a:r>
          </a:p>
        </p:txBody>
      </p:sp>
      <p:sp>
        <p:nvSpPr>
          <p:cNvPr id="5" name="TextBox 5"/>
          <p:cNvSpPr txBox="1"/>
          <p:nvPr/>
        </p:nvSpPr>
        <p:spPr>
          <a:xfrm>
            <a:off x="565030" y="4250040"/>
            <a:ext cx="9592366" cy="4488180"/>
          </a:xfrm>
          <a:prstGeom prst="rect">
            <a:avLst/>
          </a:prstGeom>
        </p:spPr>
        <p:txBody>
          <a:bodyPr lIns="0" tIns="0" rIns="0" bIns="0" rtlCol="0" anchor="t">
            <a:spAutoFit/>
          </a:bodyPr>
          <a:lstStyle/>
          <a:p>
            <a:pPr>
              <a:lnSpc>
                <a:spcPts val="2760"/>
              </a:lnSpc>
            </a:pPr>
            <a:r>
              <a:rPr lang="en-US" sz="2000" spc="196">
                <a:solidFill>
                  <a:srgbClr val="000000"/>
                </a:solidFill>
                <a:latin typeface="Times New Roman Condensed"/>
              </a:rPr>
              <a:t>Our analytical efforts in this project have indicated that models adept at handling complex, non-linear relationships—specifically XGBoost, LightGBM, and MLP Network—outperform those based on more traditional statistical approaches in predicting bike ridership. </a:t>
            </a:r>
          </a:p>
          <a:p>
            <a:pPr>
              <a:lnSpc>
                <a:spcPts val="2760"/>
              </a:lnSpc>
            </a:pPr>
            <a:endParaRPr lang="en-US" sz="2000" spc="196">
              <a:solidFill>
                <a:srgbClr val="000000"/>
              </a:solidFill>
              <a:latin typeface="Times New Roman Condensed"/>
            </a:endParaRPr>
          </a:p>
          <a:p>
            <a:pPr>
              <a:lnSpc>
                <a:spcPts val="2760"/>
              </a:lnSpc>
              <a:spcBef>
                <a:spcPct val="0"/>
              </a:spcBef>
            </a:pPr>
            <a:r>
              <a:rPr lang="en-US" sz="2000" spc="196">
                <a:solidFill>
                  <a:srgbClr val="000000"/>
                </a:solidFill>
                <a:latin typeface="Times New Roman Condensed"/>
              </a:rPr>
              <a:t>While we have worked extensively on the issue of overfitting data, our efforts have only gotten us so far as the issue continues to persist. The project underscored the importance of meticulous feature selection. The decision to remove NaN values and unrelated data, without predictive significance, proved as crucial decisions. This work has highlighted the delicate balance between model complexity and interpretability, especially when juxtaposed against simpler models like Ridge regression, which, despite their modesty, maintain relevance in understanding the data's underlying structure.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1007</Words>
  <Application>Microsoft Macintosh PowerPoint</Application>
  <PresentationFormat>Personnalisé</PresentationFormat>
  <Paragraphs>67</Paragraphs>
  <Slides>10</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10</vt:i4>
      </vt:variant>
    </vt:vector>
  </HeadingPairs>
  <TitlesOfParts>
    <vt:vector size="18" baseType="lpstr">
      <vt:lpstr>Arial</vt:lpstr>
      <vt:lpstr>Oswald Bold</vt:lpstr>
      <vt:lpstr>Times New Roman Condensed</vt:lpstr>
      <vt:lpstr>Calibri</vt:lpstr>
      <vt:lpstr>Arimo</vt:lpstr>
      <vt:lpstr>Montserrat Classic Bold</vt:lpstr>
      <vt:lpstr>Oswald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presentation kaggle challenge</dc:title>
  <cp:lastModifiedBy>Mohamed Benslimane MScT2023</cp:lastModifiedBy>
  <cp:revision>1</cp:revision>
  <dcterms:created xsi:type="dcterms:W3CDTF">2006-08-16T00:00:00Z</dcterms:created>
  <dcterms:modified xsi:type="dcterms:W3CDTF">2023-12-07T22:25:15Z</dcterms:modified>
  <dc:identifier>DAF2VA_a9Uo</dc:identifier>
</cp:coreProperties>
</file>